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dvwT9//TE/bJYNflVuHpiLqgk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a Navicka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69" autoAdjust="0"/>
  </p:normalViewPr>
  <p:slideViewPr>
    <p:cSldViewPr snapToGrid="0">
      <p:cViewPr varScale="1">
        <p:scale>
          <a:sx n="66" d="100"/>
          <a:sy n="66" d="100"/>
        </p:scale>
        <p:origin x="130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t-LT" dirty="0"/>
              <a:t>Peržiūrėkite vaizdo įrašą, kuriame apibendrinama R. </a:t>
            </a:r>
            <a:r>
              <a:rPr lang="lt-LT" dirty="0" err="1"/>
              <a:t>Franklin</a:t>
            </a:r>
            <a:r>
              <a:rPr lang="lt-LT" dirty="0"/>
              <a:t> svarba tiriant DNR.</a:t>
            </a:r>
          </a:p>
          <a:p>
            <a:pPr marL="0" lvl="0" indent="0" algn="l" rtl="0">
              <a:spcBef>
                <a:spcPts val="0"/>
              </a:spcBef>
              <a:spcAft>
                <a:spcPts val="0"/>
              </a:spcAft>
              <a:buNone/>
            </a:pPr>
            <a:endParaRPr dirty="0"/>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DNR molekulės svarba gyvybei yra gerai suprasta ir ištyrinėta. Tačiau nukleorūgštys savo prigimtimi yra labai unikalios molekulės – jos labai didelės, kiekvienoje rūšyje šiek tiek skiriasi, ganėtinai jautrios aplinkos poveikiui. Šios priežastys lėmė, kad DNR molekulės struktūros pažinimas nebuvo lengvas procesas, kuris iki galo nėra baigtas ir šiandien. </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Ląstelės branduolio svarba ląstelių dalijimuisi susidomėjimą kėlė dar </a:t>
            </a:r>
            <a:r>
              <a:rPr lang="lt-LT" dirty="0" err="1"/>
              <a:t>Matiaso</a:t>
            </a:r>
            <a:r>
              <a:rPr lang="lt-LT" dirty="0"/>
              <a:t> </a:t>
            </a:r>
            <a:r>
              <a:rPr lang="lt-LT" dirty="0" err="1"/>
              <a:t>Šleideno</a:t>
            </a:r>
            <a:r>
              <a:rPr lang="lt-LT" dirty="0"/>
              <a:t> laikais, tačiau gilesnis branduolio užpildo pažinimas prasidėjo tik XIX a. antroje pusėje. Friedrichas </a:t>
            </a:r>
            <a:r>
              <a:rPr lang="lt-LT" dirty="0" err="1"/>
              <a:t>Miescheris</a:t>
            </a:r>
            <a:r>
              <a:rPr lang="lt-LT" dirty="0"/>
              <a:t> 1869 m. sugebėjo išskirti DNR molekules ir nustatė, kad jos turi rūgštinių savybių. XX a. pradžioje didelį postūmį DNR molekulių tyrimuose turėjo </a:t>
            </a:r>
            <a:r>
              <a:rPr lang="lt-LT" dirty="0" err="1"/>
              <a:t>Foebuso</a:t>
            </a:r>
            <a:r>
              <a:rPr lang="lt-LT" dirty="0"/>
              <a:t> Levino atradimai. Žagarėje (Joniškio r.) gimęs mokslininkas, vėliau emigravo į Jungtines Amerikos Valstijas, kuriose atlikdamas mokslinius tyrimus išsiaiškino DNR sudėtį: </a:t>
            </a:r>
            <a:r>
              <a:rPr lang="lt-LT" dirty="0" err="1"/>
              <a:t>deoksiribozė</a:t>
            </a:r>
            <a:r>
              <a:rPr lang="lt-LT" dirty="0"/>
              <a:t>, fosfatas, </a:t>
            </a:r>
            <a:r>
              <a:rPr lang="lt-LT" dirty="0" err="1"/>
              <a:t>adeninas</a:t>
            </a:r>
            <a:r>
              <a:rPr lang="lt-LT" dirty="0"/>
              <a:t>, timinas, </a:t>
            </a:r>
            <a:r>
              <a:rPr lang="lt-LT" dirty="0" err="1"/>
              <a:t>citozinas</a:t>
            </a:r>
            <a:r>
              <a:rPr lang="lt-LT" dirty="0"/>
              <a:t> ir </a:t>
            </a:r>
            <a:r>
              <a:rPr lang="lt-LT" dirty="0" err="1"/>
              <a:t>guaninas</a:t>
            </a:r>
            <a:r>
              <a:rPr lang="lt-LT" dirty="0"/>
              <a:t>. 1950 m. Ervinas </a:t>
            </a:r>
            <a:r>
              <a:rPr lang="lt-LT" dirty="0" err="1"/>
              <a:t>Čargafas</a:t>
            </a:r>
            <a:r>
              <a:rPr lang="lt-LT" dirty="0"/>
              <a:t> nustatė, kad </a:t>
            </a:r>
            <a:r>
              <a:rPr lang="lt-LT" sz="1200" dirty="0">
                <a:latin typeface="Times New Roman"/>
                <a:ea typeface="Times New Roman"/>
                <a:cs typeface="Times New Roman"/>
                <a:sym typeface="Times New Roman"/>
              </a:rPr>
              <a:t>DNR molekulėje </a:t>
            </a:r>
            <a:r>
              <a:rPr lang="lt-LT" sz="1200" dirty="0" err="1">
                <a:latin typeface="Times New Roman"/>
                <a:ea typeface="Times New Roman"/>
                <a:cs typeface="Times New Roman"/>
                <a:sym typeface="Times New Roman"/>
              </a:rPr>
              <a:t>guanino</a:t>
            </a:r>
            <a:r>
              <a:rPr lang="lt-LT" sz="1200" dirty="0">
                <a:latin typeface="Times New Roman"/>
                <a:ea typeface="Times New Roman"/>
                <a:cs typeface="Times New Roman"/>
                <a:sym typeface="Times New Roman"/>
              </a:rPr>
              <a:t> kiekis atitinka </a:t>
            </a:r>
            <a:r>
              <a:rPr lang="lt-LT" sz="1200" dirty="0" err="1">
                <a:latin typeface="Times New Roman"/>
                <a:ea typeface="Times New Roman"/>
                <a:cs typeface="Times New Roman"/>
                <a:sym typeface="Times New Roman"/>
              </a:rPr>
              <a:t>citozino</a:t>
            </a:r>
            <a:r>
              <a:rPr lang="lt-LT" sz="1200" dirty="0">
                <a:latin typeface="Times New Roman"/>
                <a:ea typeface="Times New Roman"/>
                <a:cs typeface="Times New Roman"/>
                <a:sym typeface="Times New Roman"/>
              </a:rPr>
              <a:t>, o </a:t>
            </a:r>
            <a:r>
              <a:rPr lang="lt-LT" sz="1200" dirty="0" err="1">
                <a:latin typeface="Times New Roman"/>
                <a:ea typeface="Times New Roman"/>
                <a:cs typeface="Times New Roman"/>
                <a:sym typeface="Times New Roman"/>
              </a:rPr>
              <a:t>adenino</a:t>
            </a:r>
            <a:r>
              <a:rPr lang="lt-LT" sz="1200" dirty="0">
                <a:latin typeface="Times New Roman"/>
                <a:ea typeface="Times New Roman"/>
                <a:cs typeface="Times New Roman"/>
                <a:sym typeface="Times New Roman"/>
              </a:rPr>
              <a:t> atitinka timino. Šis </a:t>
            </a:r>
            <a:r>
              <a:rPr lang="lt-LT" sz="1200"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atradimas</a:t>
            </a:r>
            <a:r>
              <a:rPr lang="lt-LT" sz="1200" dirty="0">
                <a:latin typeface="Times New Roman"/>
                <a:ea typeface="Times New Roman"/>
                <a:cs typeface="Times New Roman"/>
                <a:sym typeface="Times New Roman"/>
              </a:rPr>
              <a:t> skatino manyti, kad šios azotinės bazės sudaro poras. Taip pat Ervinas </a:t>
            </a:r>
            <a:r>
              <a:rPr lang="lt-LT" sz="1200" dirty="0" err="1">
                <a:latin typeface="Times New Roman"/>
                <a:ea typeface="Times New Roman"/>
                <a:cs typeface="Times New Roman"/>
                <a:sym typeface="Times New Roman"/>
              </a:rPr>
              <a:t>Čargafas</a:t>
            </a:r>
            <a:r>
              <a:rPr lang="lt-LT" sz="1200" dirty="0">
                <a:latin typeface="Times New Roman"/>
                <a:ea typeface="Times New Roman"/>
                <a:cs typeface="Times New Roman"/>
                <a:sym typeface="Times New Roman"/>
              </a:rPr>
              <a:t> nustatė, kad azotinių bazių porų santykis skirtingų organizmų DNR molekulėse nėra vienodas – kiekvienos rūšies DNR yra unikali. Šie E. </a:t>
            </a:r>
            <a:r>
              <a:rPr lang="lt-LT" sz="1200" dirty="0" err="1">
                <a:latin typeface="Times New Roman"/>
                <a:ea typeface="Times New Roman"/>
                <a:cs typeface="Times New Roman"/>
                <a:sym typeface="Times New Roman"/>
              </a:rPr>
              <a:t>Čargafo</a:t>
            </a:r>
            <a:r>
              <a:rPr lang="lt-LT" sz="1200"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atradimai</a:t>
            </a:r>
            <a:r>
              <a:rPr lang="lt-LT" sz="1200" dirty="0">
                <a:latin typeface="Times New Roman"/>
                <a:ea typeface="Times New Roman"/>
                <a:cs typeface="Times New Roman"/>
                <a:sym typeface="Times New Roman"/>
              </a:rPr>
              <a:t> šiais laikais vadinami </a:t>
            </a:r>
            <a:r>
              <a:rPr lang="lt-LT" sz="1200" dirty="0" err="1">
                <a:latin typeface="Times New Roman"/>
                <a:ea typeface="Times New Roman"/>
                <a:cs typeface="Times New Roman"/>
                <a:sym typeface="Times New Roman"/>
              </a:rPr>
              <a:t>Čargafo</a:t>
            </a:r>
            <a:r>
              <a:rPr lang="lt-LT" sz="1200" dirty="0">
                <a:latin typeface="Times New Roman"/>
                <a:ea typeface="Times New Roman"/>
                <a:cs typeface="Times New Roman"/>
                <a:sym typeface="Times New Roman"/>
              </a:rPr>
              <a:t> taisyklėmis.</a:t>
            </a: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Nors supratimas apie DNR molekules plėtėsi, erdvinis jų išsidėstymas liko nepažintas. Kadangi molekulės struktūros neįmanoma pamatyti net ir naudojant moderniausius mikroskopus,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ir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privalėjo apjungti daugybės mokslo šakų žinias, kad suprastų DNR molekulės išsidėstymą. Savo hipotezes jie vaizdavo konstruodami modelius, kuriais bandė atvaizduoti galimą molekulės erdvinį vaizdą. Ne vienas jų pasiūlytas modelis buvo atmestas kitų mokslininkų, todėl darbas truko ilgai.</a:t>
            </a:r>
            <a:endParaRPr dirty="0"/>
          </a:p>
          <a:p>
            <a:pPr marL="0" lvl="0" indent="0" algn="l" rtl="0">
              <a:spcBef>
                <a:spcPts val="0"/>
              </a:spcBef>
              <a:spcAft>
                <a:spcPts val="0"/>
              </a:spcAft>
              <a:buNone/>
            </a:pPr>
            <a:endParaRPr dirty="0"/>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err="1"/>
              <a:t>Roslainda</a:t>
            </a:r>
            <a:r>
              <a:rPr lang="lt-LT" dirty="0"/>
              <a:t> </a:t>
            </a:r>
            <a:r>
              <a:rPr lang="lt-LT" dirty="0" err="1"/>
              <a:t>Franklin</a:t>
            </a:r>
            <a:r>
              <a:rPr lang="lt-LT" dirty="0"/>
              <a:t> tuo pačiu metu, kai </a:t>
            </a:r>
            <a:r>
              <a:rPr lang="lt-LT" dirty="0" err="1"/>
              <a:t>Votsonas</a:t>
            </a:r>
            <a:r>
              <a:rPr lang="lt-LT" dirty="0"/>
              <a:t> ir </a:t>
            </a:r>
            <a:r>
              <a:rPr lang="lt-LT" dirty="0" err="1"/>
              <a:t>Krikas</a:t>
            </a:r>
            <a:r>
              <a:rPr lang="lt-LT" dirty="0"/>
              <a:t> nesėkmingai konstravo DNR molekulės modelius, taip pat tyrinėjo DNR molekulę. Ji rėmėsi molekulių kristalų </a:t>
            </a:r>
            <a:r>
              <a:rPr lang="lt-LT" dirty="0" err="1"/>
              <a:t>rentgenografijos</a:t>
            </a:r>
            <a:r>
              <a:rPr lang="lt-LT" dirty="0"/>
              <a:t> metodu, kuris rėmėsi rentgeno spindulių panaudojimu tiriant molekulių kristalus. Šiuo būdu buvo gaunamos fotografijos, kurias analizuojant buvo galima geriau pažinti molekulių struktūrą. Tarp daugybės geriau ar blogiau pavykusių nuotraukų buvo ir </a:t>
            </a:r>
            <a:r>
              <a:rPr lang="lt-LT" i="1" dirty="0" err="1"/>
              <a:t>Photo</a:t>
            </a:r>
            <a:r>
              <a:rPr lang="lt-LT" i="1" dirty="0"/>
              <a:t> 51</a:t>
            </a:r>
            <a:r>
              <a:rPr lang="lt-LT" i="0" dirty="0"/>
              <a:t>, kuri nulėmė tolimesnę DNR molekulės tyrimų eigą. Šią nuotrauką R. </a:t>
            </a:r>
            <a:r>
              <a:rPr lang="lt-LT" i="0" dirty="0" err="1"/>
              <a:t>Franklin</a:t>
            </a:r>
            <a:r>
              <a:rPr lang="lt-LT" i="0" dirty="0"/>
              <a:t> </a:t>
            </a:r>
            <a:r>
              <a:rPr lang="lt-LT" dirty="0"/>
              <a:t>padarė </a:t>
            </a:r>
            <a:r>
              <a:rPr lang="lt-LT" i="0" dirty="0"/>
              <a:t>1952 m.</a:t>
            </a:r>
            <a:endParaRPr i="1"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Tuo metu Rosalinda </a:t>
            </a:r>
            <a:r>
              <a:rPr lang="lt-LT" dirty="0" err="1"/>
              <a:t>Franklin</a:t>
            </a:r>
            <a:r>
              <a:rPr lang="lt-LT" dirty="0"/>
              <a:t> darbavosi laboratorijoje, kuriai vadovavo </a:t>
            </a:r>
            <a:r>
              <a:rPr lang="lt-LT" dirty="0" err="1"/>
              <a:t>Mauricas</a:t>
            </a:r>
            <a:r>
              <a:rPr lang="lt-LT" dirty="0"/>
              <a:t> </a:t>
            </a:r>
            <a:r>
              <a:rPr lang="lt-LT" dirty="0" err="1"/>
              <a:t>Vilkinsas</a:t>
            </a:r>
            <a:r>
              <a:rPr lang="lt-LT" dirty="0"/>
              <a:t>, kuris taip pat domėjosi DNR molekulės struktūros pažinimu. M. </a:t>
            </a:r>
            <a:r>
              <a:rPr lang="lt-LT" dirty="0" err="1"/>
              <a:t>Vilkinsas</a:t>
            </a:r>
            <a:r>
              <a:rPr lang="lt-LT" dirty="0"/>
              <a:t> bendradarbiavo su </a:t>
            </a:r>
            <a:r>
              <a:rPr lang="lt-LT" dirty="0" err="1"/>
              <a:t>Votsonu</a:t>
            </a:r>
            <a:r>
              <a:rPr lang="lt-LT" dirty="0"/>
              <a:t> ir </a:t>
            </a:r>
            <a:r>
              <a:rPr lang="lt-LT" dirty="0" err="1"/>
              <a:t>Kriku</a:t>
            </a:r>
            <a:r>
              <a:rPr lang="lt-LT" dirty="0"/>
              <a:t>, kuriems perdavė </a:t>
            </a:r>
            <a:r>
              <a:rPr lang="lt-LT" i="1" dirty="0" err="1"/>
              <a:t>Photo</a:t>
            </a:r>
            <a:r>
              <a:rPr lang="lt-LT" i="1" dirty="0"/>
              <a:t> 51</a:t>
            </a:r>
            <a:r>
              <a:rPr lang="lt-LT" i="0" dirty="0"/>
              <a:t>, apie tai net neinformavęs R. </a:t>
            </a:r>
            <a:r>
              <a:rPr lang="lt-LT" i="0" dirty="0" err="1"/>
              <a:t>Franklin</a:t>
            </a:r>
            <a:r>
              <a:rPr lang="lt-LT" i="0" dirty="0"/>
              <a:t>. </a:t>
            </a:r>
            <a:endParaRPr dirty="0"/>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D.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ir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pamatę </a:t>
            </a:r>
            <a:r>
              <a:rPr lang="lt-LT" i="1" dirty="0" err="1">
                <a:latin typeface="Times New Roman"/>
                <a:ea typeface="Times New Roman"/>
                <a:cs typeface="Times New Roman"/>
                <a:sym typeface="Times New Roman"/>
              </a:rPr>
              <a:t>Photo</a:t>
            </a:r>
            <a:r>
              <a:rPr lang="lt-LT" i="1" dirty="0">
                <a:latin typeface="Times New Roman"/>
                <a:ea typeface="Times New Roman"/>
                <a:cs typeface="Times New Roman"/>
                <a:sym typeface="Times New Roman"/>
              </a:rPr>
              <a:t> 51 </a:t>
            </a:r>
            <a:r>
              <a:rPr lang="lt-LT" dirty="0">
                <a:latin typeface="Times New Roman"/>
                <a:ea typeface="Times New Roman"/>
                <a:cs typeface="Times New Roman"/>
                <a:sym typeface="Times New Roman"/>
              </a:rPr>
              <a:t>iš karto suprato, kur klydo anksčiau. Nuotrauka pasitarnavo suprantant, kaip molekulėje išsidėsto nukleotidai.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jau anksčiau buvo supratęs, kaip spiralės formos molekulės turėtų atrodyti </a:t>
            </a:r>
            <a:r>
              <a:rPr lang="lt-LT" dirty="0" err="1">
                <a:latin typeface="Times New Roman"/>
                <a:ea typeface="Times New Roman"/>
                <a:cs typeface="Times New Roman"/>
                <a:sym typeface="Times New Roman"/>
              </a:rPr>
              <a:t>rentgenografijos</a:t>
            </a:r>
            <a:r>
              <a:rPr lang="lt-LT" dirty="0">
                <a:latin typeface="Times New Roman"/>
                <a:ea typeface="Times New Roman"/>
                <a:cs typeface="Times New Roman"/>
                <a:sym typeface="Times New Roman"/>
              </a:rPr>
              <a:t> nuotraukose.</a:t>
            </a:r>
            <a:endParaRPr dirty="0"/>
          </a:p>
          <a:p>
            <a:pPr marL="0" lvl="0" indent="0" algn="l" rtl="0">
              <a:spcBef>
                <a:spcPts val="0"/>
              </a:spcBef>
              <a:spcAft>
                <a:spcPts val="0"/>
              </a:spcAft>
              <a:buNone/>
            </a:pPr>
            <a:endParaRPr dirty="0"/>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Gavę taip reikalingos informacijos iš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darytos nuotraukos, D.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ir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labai greitai baigė konstruoti ir aprašyti DNR molekulės struktūros modelį. Šis modelis tebenaudojamas ir šiandien. </a:t>
            </a:r>
            <a:endParaRPr dirty="0"/>
          </a:p>
          <a:p>
            <a:pPr marL="0" lvl="0" indent="0" algn="l" rtl="0">
              <a:spcBef>
                <a:spcPts val="0"/>
              </a:spcBef>
              <a:spcAft>
                <a:spcPts val="0"/>
              </a:spcAft>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dirty="0"/>
              <a:t>DNR molekulės struktūros atradimai 1962 m. buvo įvertinti Nobelio medicinos ir fiziologijos premija. Šia premija apdovanoti buvo </a:t>
            </a:r>
            <a:r>
              <a:rPr lang="lt-LT" dirty="0">
                <a:latin typeface="Times New Roman"/>
                <a:ea typeface="Times New Roman"/>
                <a:cs typeface="Times New Roman"/>
                <a:sym typeface="Times New Roman"/>
              </a:rPr>
              <a:t>D.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ir M. </a:t>
            </a:r>
            <a:r>
              <a:rPr lang="lt-LT" dirty="0" err="1">
                <a:latin typeface="Times New Roman"/>
                <a:ea typeface="Times New Roman"/>
                <a:cs typeface="Times New Roman"/>
                <a:sym typeface="Times New Roman"/>
              </a:rPr>
              <a:t>Vilkinsas</a:t>
            </a:r>
            <a:r>
              <a:rPr lang="lt-LT" dirty="0">
                <a:latin typeface="Times New Roman"/>
                <a:ea typeface="Times New Roman"/>
                <a:cs typeface="Times New Roman"/>
                <a:sym typeface="Times New Roman"/>
              </a:rPr>
              <a:t>.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premija apdovanota nebuvo, kadangi Nobelio premijos teikiamos tik gyviems asmenims.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1958 m. mirė nuo kiaušidžių vėžio, kurį, kaip manoma, </a:t>
            </a:r>
            <a:r>
              <a:rPr lang="lt-LT"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galėjo</a:t>
            </a:r>
            <a:r>
              <a:rPr lang="lt-LT" dirty="0">
                <a:latin typeface="Times New Roman"/>
                <a:ea typeface="Times New Roman"/>
                <a:cs typeface="Times New Roman"/>
                <a:sym typeface="Times New Roman"/>
              </a:rPr>
              <a:t> sukelti rentgeno spinduliuotė, kurią ji naudojo savo tyrimuose.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mirė sulaukusi vos 37 m. D.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F.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ir M. </a:t>
            </a:r>
            <a:r>
              <a:rPr lang="lt-LT" dirty="0" err="1">
                <a:latin typeface="Times New Roman"/>
                <a:ea typeface="Times New Roman"/>
                <a:cs typeface="Times New Roman"/>
                <a:sym typeface="Times New Roman"/>
              </a:rPr>
              <a:t>Vilkinsas</a:t>
            </a:r>
            <a:r>
              <a:rPr lang="lt-LT" dirty="0">
                <a:latin typeface="Times New Roman"/>
                <a:ea typeface="Times New Roman"/>
                <a:cs typeface="Times New Roman"/>
                <a:sym typeface="Times New Roman"/>
              </a:rPr>
              <a:t> dažnai sulaukia kritikos, kadangi nei atsiimdami Nobelio premiją, nei vėliau nepripažino R. </a:t>
            </a:r>
            <a:r>
              <a:rPr lang="lt-LT" dirty="0" err="1">
                <a:latin typeface="Times New Roman"/>
                <a:ea typeface="Times New Roman"/>
                <a:cs typeface="Times New Roman"/>
                <a:sym typeface="Times New Roman"/>
              </a:rPr>
              <a:t>Franklin</a:t>
            </a:r>
            <a:r>
              <a:rPr lang="lt-LT" dirty="0">
                <a:latin typeface="Times New Roman"/>
                <a:ea typeface="Times New Roman"/>
                <a:cs typeface="Times New Roman"/>
                <a:sym typeface="Times New Roman"/>
              </a:rPr>
              <a:t> tyrimų reikšmės tiriant DNR molekulę.</a:t>
            </a:r>
            <a:endParaRPr dirty="0"/>
          </a:p>
          <a:p>
            <a:pPr marL="0" lvl="0" indent="0" algn="l" rtl="0">
              <a:spcBef>
                <a:spcPts val="0"/>
              </a:spcBef>
              <a:spcAft>
                <a:spcPts val="0"/>
              </a:spcAft>
              <a:buNone/>
            </a:pPr>
            <a:endParaRPr dirty="0"/>
          </a:p>
        </p:txBody>
      </p:sp>
      <p:sp>
        <p:nvSpPr>
          <p:cNvPr id="162" name="Google Shape;1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27"/>
        <p:cNvGrpSpPr/>
        <p:nvPr/>
      </p:nvGrpSpPr>
      <p:grpSpPr>
        <a:xfrm>
          <a:off x="0" y="0"/>
          <a:ext cx="0" cy="0"/>
          <a:chOff x="0" y="0"/>
          <a:chExt cx="0" cy="0"/>
        </a:xfrm>
      </p:grpSpPr>
      <p:sp>
        <p:nvSpPr>
          <p:cNvPr id="28" name="Google Shape;2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IP0lYrdir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Rosalind_Franklin#/media/File:Rosalind_Franklin_(1920-1958).jpg" TargetMode="External"/><Relationship Id="rId3" Type="http://schemas.openxmlformats.org/officeDocument/2006/relationships/hyperlink" Target="https://upload.wikimedia.org/wikipedia/commons/4/4c/DNA_Structure%2BKey%2BLabelled.pn_NoBB.png" TargetMode="External"/><Relationship Id="rId7" Type="http://schemas.openxmlformats.org/officeDocument/2006/relationships/hyperlink" Target="https://c02.purpledshub.com/uploads/sites/41/2020/04/GettyImages-514689446-090ff0c.jpg" TargetMode="External"/><Relationship Id="rId12" Type="http://schemas.openxmlformats.org/officeDocument/2006/relationships/hyperlink" Target="https://www.flickr.com/photos/rosenfeldmedia/4978163812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acroevolution.net/images/279x411xerwin-chargaff-310-457-35.jpg.pagespeed.ic.-R-W8j8YYb.jpg" TargetMode="External"/><Relationship Id="rId11" Type="http://schemas.openxmlformats.org/officeDocument/2006/relationships/hyperlink" Target="https://artismortis.com/wp-content/uploads/edd/2022/02/dna_model-print-991x991.jpg" TargetMode="External"/><Relationship Id="rId5" Type="http://schemas.openxmlformats.org/officeDocument/2006/relationships/hyperlink" Target="https://www.bhmpics.com/downloads/Phoebus-Levene-Wallpapers/11.medium-b3ce6d2baf4e916423d19dd01ec585e0.jpg" TargetMode="External"/><Relationship Id="rId10" Type="http://schemas.openxmlformats.org/officeDocument/2006/relationships/hyperlink" Target="https://cdn.britannica.com/12/20912-050-1449D847/Maurice-Wilkins-model-DNA-molecule-1962.jpg" TargetMode="External"/><Relationship Id="rId4" Type="http://schemas.openxmlformats.org/officeDocument/2006/relationships/hyperlink" Target="https://upload.wikimedia.org/wikipedia/commons/thumb/b/bc/Friedrich_Miescher.jpg/640px-Friedrich_Miescher.jpg" TargetMode="External"/><Relationship Id="rId9" Type="http://schemas.openxmlformats.org/officeDocument/2006/relationships/hyperlink" Target="https://en.wikipedia.org/wiki/Photo_51#/media/File:Photo_51_x-ray_diffraction_imag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2115421"/>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dirty="0">
                <a:latin typeface="Times New Roman"/>
                <a:ea typeface="Times New Roman"/>
                <a:cs typeface="Times New Roman"/>
                <a:sym typeface="Times New Roman"/>
              </a:rPr>
              <a:t>DNR molekulės struktūros pažinimas</a:t>
            </a:r>
            <a:endParaRPr dirty="0"/>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lt-LT" sz="1800" dirty="0">
                <a:latin typeface="Times New Roman"/>
                <a:ea typeface="Times New Roman"/>
                <a:cs typeface="Times New Roman"/>
                <a:sym typeface="Times New Roman"/>
              </a:rPr>
              <a:t>Bendrosios biologijos programos mokymosi turinys:</a:t>
            </a:r>
            <a:endParaRPr dirty="0"/>
          </a:p>
          <a:p>
            <a:pPr marL="0" lvl="0" indent="0" algn="l" rtl="0">
              <a:lnSpc>
                <a:spcPct val="90000"/>
              </a:lnSpc>
              <a:spcBef>
                <a:spcPts val="1000"/>
              </a:spcBef>
              <a:spcAft>
                <a:spcPts val="0"/>
              </a:spcAft>
              <a:buClr>
                <a:schemeClr val="dk1"/>
              </a:buClr>
              <a:buSzPts val="1800"/>
              <a:buNone/>
            </a:pPr>
            <a:r>
              <a:rPr lang="lt-LT" sz="1800" dirty="0">
                <a:latin typeface="Times New Roman"/>
                <a:ea typeface="Times New Roman"/>
                <a:cs typeface="Times New Roman"/>
                <a:sym typeface="Times New Roman"/>
              </a:rPr>
              <a:t>29.2.5. Aptariamas R. </a:t>
            </a:r>
            <a:r>
              <a:rPr lang="lt-LT" sz="1800" dirty="0" err="1">
                <a:latin typeface="Times New Roman"/>
                <a:ea typeface="Times New Roman"/>
                <a:cs typeface="Times New Roman"/>
                <a:sym typeface="Times New Roman"/>
              </a:rPr>
              <a:t>Franklin</a:t>
            </a:r>
            <a:r>
              <a:rPr lang="lt-LT" sz="1800" dirty="0">
                <a:latin typeface="Times New Roman"/>
                <a:ea typeface="Times New Roman"/>
                <a:cs typeface="Times New Roman"/>
                <a:sym typeface="Times New Roman"/>
              </a:rPr>
              <a:t>, </a:t>
            </a:r>
            <a:r>
              <a:rPr lang="lt-LT" sz="1800" dirty="0" err="1">
                <a:latin typeface="Times New Roman"/>
                <a:ea typeface="Times New Roman"/>
                <a:cs typeface="Times New Roman"/>
                <a:sym typeface="Times New Roman"/>
              </a:rPr>
              <a:t>Dž</a:t>
            </a:r>
            <a:r>
              <a:rPr lang="lt-LT" sz="1800" dirty="0">
                <a:latin typeface="Times New Roman"/>
                <a:ea typeface="Times New Roman"/>
                <a:cs typeface="Times New Roman"/>
                <a:sym typeface="Times New Roman"/>
              </a:rPr>
              <a:t>. </a:t>
            </a:r>
            <a:r>
              <a:rPr lang="lt-LT" sz="1800" dirty="0" err="1">
                <a:latin typeface="Times New Roman"/>
                <a:ea typeface="Times New Roman"/>
                <a:cs typeface="Times New Roman"/>
                <a:sym typeface="Times New Roman"/>
              </a:rPr>
              <a:t>Votsono</a:t>
            </a:r>
            <a:r>
              <a:rPr lang="lt-LT" sz="1800" dirty="0">
                <a:latin typeface="Times New Roman"/>
                <a:ea typeface="Times New Roman"/>
                <a:cs typeface="Times New Roman"/>
                <a:sym typeface="Times New Roman"/>
              </a:rPr>
              <a:t> ir F. Kriko vaidmuo DNR molekulės struktūrinio modelio kūrime ir tolimesniems nukleorūgščių tyrimams. </a:t>
            </a:r>
            <a:endParaRPr dirty="0">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B63DD246-96E9-A57B-1432-155A0C9F5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08435F49-EF60-E039-D7B1-2A5E8E94B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3">
            <a:alphaModFix/>
          </a:blip>
          <a:srcRect t="14815" b="38239"/>
          <a:stretch/>
        </p:blipFill>
        <p:spPr>
          <a:xfrm>
            <a:off x="1488281" y="2962660"/>
            <a:ext cx="9215437" cy="3219591"/>
          </a:xfrm>
          <a:prstGeom prst="rect">
            <a:avLst/>
          </a:prstGeom>
          <a:noFill/>
          <a:ln>
            <a:noFill/>
          </a:ln>
        </p:spPr>
      </p:pic>
      <p:sp>
        <p:nvSpPr>
          <p:cNvPr id="165" name="Google Shape;165;p9"/>
          <p:cNvSpPr txBox="1"/>
          <p:nvPr/>
        </p:nvSpPr>
        <p:spPr>
          <a:xfrm>
            <a:off x="838200" y="9934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imes New Roman"/>
              <a:buNone/>
            </a:pPr>
            <a:r>
              <a:rPr lang="lt-LT" sz="4400" b="0" i="0" u="none" strike="noStrike" cap="none">
                <a:solidFill>
                  <a:schemeClr val="dk1"/>
                </a:solidFill>
                <a:latin typeface="Times New Roman"/>
                <a:ea typeface="Times New Roman"/>
                <a:cs typeface="Times New Roman"/>
                <a:sym typeface="Times New Roman"/>
              </a:rPr>
              <a:t>Nobelio premija</a:t>
            </a:r>
            <a:endParaRPr/>
          </a:p>
        </p:txBody>
      </p:sp>
      <p:sp>
        <p:nvSpPr>
          <p:cNvPr id="166" name="Google Shape;166;p9"/>
          <p:cNvSpPr txBox="1"/>
          <p:nvPr/>
        </p:nvSpPr>
        <p:spPr>
          <a:xfrm>
            <a:off x="838200" y="1026875"/>
            <a:ext cx="11353800" cy="291849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b="0" i="0" u="none" strike="noStrike" cap="none">
                <a:solidFill>
                  <a:schemeClr val="dk1"/>
                </a:solidFill>
                <a:latin typeface="Times New Roman"/>
                <a:ea typeface="Times New Roman"/>
                <a:cs typeface="Times New Roman"/>
                <a:sym typeface="Times New Roman"/>
              </a:rPr>
              <a:t>Už savo indėlį į DNR molekulės pažinimą D. Votsonas, F. Krikas ir M. Vilkinsas 1962 m. buvo apdovanoti Nobelio premija. </a:t>
            </a:r>
            <a:endParaRPr/>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a:solidFill>
                  <a:schemeClr val="dk1"/>
                </a:solidFill>
                <a:latin typeface="Times New Roman"/>
                <a:ea typeface="Times New Roman"/>
                <a:cs typeface="Times New Roman"/>
                <a:sym typeface="Times New Roman"/>
              </a:rPr>
              <a:t>R. Franklin premija apdovanota nebuvo, kadangi Nobelio premijos teikiamos tik gyviems asmenims. R. Franklin mirė 1958 m. </a:t>
            </a:r>
            <a:endParaRPr/>
          </a:p>
        </p:txBody>
      </p:sp>
      <p:sp>
        <p:nvSpPr>
          <p:cNvPr id="167" name="Google Shape;167;p9"/>
          <p:cNvSpPr txBox="1"/>
          <p:nvPr/>
        </p:nvSpPr>
        <p:spPr>
          <a:xfrm>
            <a:off x="1685107" y="6176963"/>
            <a:ext cx="88217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11 pav. Nobelio premijos įteikimo ceremonija. M. Vilkinsas (pirmas iš kairės), F. Krikas (trečias iš kairės), D. Votsonas (penktas iš kairės).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p:nvPr/>
        </p:nvSpPr>
        <p:spPr>
          <a:xfrm>
            <a:off x="2156974" y="6231697"/>
            <a:ext cx="87068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b="0" i="0" u="sng" strike="noStrike" cap="none">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Video: Rosalinda </a:t>
            </a:r>
            <a:r>
              <a:rPr lang="lt-LT" sz="2000" b="0" i="0" u="sng" strike="noStrike" cap="none" dirty="0" err="1">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Franklin</a:t>
            </a:r>
            <a:r>
              <a:rPr lang="lt-LT" sz="20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neapdainuota DNR herojė, </a:t>
            </a:r>
            <a:r>
              <a:rPr lang="lt-LT" sz="2000" b="0" i="0" u="sng" strike="noStrike" cap="none" dirty="0" err="1">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Ted-Ed</a:t>
            </a:r>
            <a:r>
              <a:rPr lang="lt-LT" sz="20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(4 min 9 s, anglų k.)</a:t>
            </a:r>
            <a:endParaRPr sz="2000" dirty="0">
              <a:solidFill>
                <a:schemeClr val="dk1"/>
              </a:solidFill>
              <a:latin typeface="Times New Roman"/>
              <a:ea typeface="Times New Roman"/>
              <a:cs typeface="Times New Roman"/>
              <a:sym typeface="Times New Roman"/>
            </a:endParaRPr>
          </a:p>
        </p:txBody>
      </p:sp>
      <p:pic>
        <p:nvPicPr>
          <p:cNvPr id="173" name="Google Shape;173;p10"/>
          <p:cNvPicPr preferRelativeResize="0"/>
          <p:nvPr/>
        </p:nvPicPr>
        <p:blipFill rotWithShape="1">
          <a:blip r:embed="rId4">
            <a:alphaModFix/>
          </a:blip>
          <a:srcRect/>
          <a:stretch/>
        </p:blipFill>
        <p:spPr>
          <a:xfrm>
            <a:off x="2156974" y="272341"/>
            <a:ext cx="8245555" cy="59593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80" name="Google Shape;180;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lt-LT" sz="2400" dirty="0">
                <a:latin typeface="Times New Roman"/>
                <a:ea typeface="Times New Roman"/>
                <a:cs typeface="Times New Roman"/>
                <a:sym typeface="Times New Roman"/>
              </a:rPr>
              <a:t>1 pav. </a:t>
            </a:r>
            <a:r>
              <a:rPr lang="lt-LT" sz="2400" u="sng" dirty="0">
                <a:solidFill>
                  <a:schemeClr val="hlink"/>
                </a:solidFill>
                <a:latin typeface="Times New Roman"/>
                <a:ea typeface="Times New Roman"/>
                <a:cs typeface="Times New Roman"/>
                <a:sym typeface="Times New Roman"/>
                <a:hlinkClick r:id="rId3"/>
              </a:rPr>
              <a:t>https://upload.wikimedia.org/wikipedia/commons/4/4c/DNA_Structure%2BKey%2BLabelled.pn_NoBB.png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2 pav. </a:t>
            </a:r>
            <a:r>
              <a:rPr lang="lt-LT" sz="2400" u="sng" dirty="0">
                <a:solidFill>
                  <a:schemeClr val="hlink"/>
                </a:solidFill>
                <a:latin typeface="Times New Roman"/>
                <a:ea typeface="Times New Roman"/>
                <a:cs typeface="Times New Roman"/>
                <a:sym typeface="Times New Roman"/>
                <a:hlinkClick r:id="rId4"/>
              </a:rPr>
              <a:t>https://upload.wikimedia.org/wikipedia/commons/thumb/b/bc/Friedrich_Miescher.jpg/640px-Friedrich_Miescher.jpg</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3 pav. </a:t>
            </a:r>
            <a:r>
              <a:rPr lang="lt-LT" sz="2400" u="sng" dirty="0">
                <a:solidFill>
                  <a:schemeClr val="hlink"/>
                </a:solidFill>
                <a:latin typeface="Times New Roman"/>
                <a:ea typeface="Times New Roman"/>
                <a:cs typeface="Times New Roman"/>
                <a:sym typeface="Times New Roman"/>
                <a:hlinkClick r:id="rId5"/>
              </a:rPr>
              <a:t>https://www.bhmpics.com/downloads/Phoebus-Levene-Wallpapers/11.medium-b3ce6d2baf4e916423d19dd01ec585e0.jpg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4 pav. </a:t>
            </a:r>
            <a:r>
              <a:rPr lang="lt-LT" sz="2400" u="sng" dirty="0">
                <a:solidFill>
                  <a:schemeClr val="hlink"/>
                </a:solidFill>
                <a:latin typeface="Times New Roman"/>
                <a:ea typeface="Times New Roman"/>
                <a:cs typeface="Times New Roman"/>
                <a:sym typeface="Times New Roman"/>
                <a:hlinkClick r:id="rId6"/>
              </a:rPr>
              <a:t>https://www.macroevolution.net/images/279x411xerwin-chargaff-310-457-35.jpg.pagespeed.ic.-R-W8j8YYb.jpg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5 pav. </a:t>
            </a:r>
            <a:r>
              <a:rPr lang="lt-LT" sz="2400" u="sng" dirty="0">
                <a:solidFill>
                  <a:schemeClr val="hlink"/>
                </a:solidFill>
                <a:latin typeface="Times New Roman"/>
                <a:ea typeface="Times New Roman"/>
                <a:cs typeface="Times New Roman"/>
                <a:sym typeface="Times New Roman"/>
                <a:hlinkClick r:id="rId7"/>
              </a:rPr>
              <a:t>https://c02.purpledshub.com/uploads/sites/41/2020/04/GettyImages-514689446-090ff0c.jpg</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6 pav. </a:t>
            </a:r>
            <a:r>
              <a:rPr lang="lt-LT" sz="2400" u="sng" dirty="0">
                <a:solidFill>
                  <a:schemeClr val="hlink"/>
                </a:solidFill>
                <a:latin typeface="Times New Roman"/>
                <a:ea typeface="Times New Roman"/>
                <a:cs typeface="Times New Roman"/>
                <a:sym typeface="Times New Roman"/>
                <a:hlinkClick r:id="rId8"/>
              </a:rPr>
              <a:t>https://en.wikipedia.org/wiki/Rosalind_Franklin#/media/File:Rosalind_Franklin_(1920-1958).jpg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7 pav. </a:t>
            </a:r>
            <a:r>
              <a:rPr lang="lt-LT" sz="2400" u="sng" dirty="0">
                <a:solidFill>
                  <a:schemeClr val="hlink"/>
                </a:solidFill>
                <a:latin typeface="Times New Roman"/>
                <a:ea typeface="Times New Roman"/>
                <a:cs typeface="Times New Roman"/>
                <a:sym typeface="Times New Roman"/>
                <a:hlinkClick r:id="rId9"/>
              </a:rPr>
              <a:t>https://en.wikipedia.org/wiki/Photo_51#/media/File:Photo_51_x-ray_diffraction_image.jpg</a:t>
            </a:r>
            <a:endParaRPr sz="24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8 pav. </a:t>
            </a:r>
            <a:r>
              <a:rPr lang="lt-LT" sz="2400" u="sng" dirty="0">
                <a:solidFill>
                  <a:schemeClr val="hlink"/>
                </a:solidFill>
                <a:latin typeface="Times New Roman"/>
                <a:ea typeface="Times New Roman"/>
                <a:cs typeface="Times New Roman"/>
                <a:sym typeface="Times New Roman"/>
                <a:hlinkClick r:id="rId10"/>
              </a:rPr>
              <a:t>https://cdn.britannica.com/12/20912-050-1449D847/Maurice-Wilkins-model-DNA-molecule-1962.jpg</a:t>
            </a:r>
            <a:endParaRPr lang="lt-LT" sz="2400" u="sng" dirty="0">
              <a:solidFill>
                <a:schemeClr val="hlink"/>
              </a:solidFill>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9 pav. </a:t>
            </a:r>
            <a:r>
              <a:rPr lang="lt-LT" sz="2400" u="sng" dirty="0">
                <a:solidFill>
                  <a:schemeClr val="hlink"/>
                </a:solidFill>
                <a:latin typeface="Times New Roman"/>
                <a:ea typeface="Times New Roman"/>
                <a:cs typeface="Times New Roman"/>
                <a:sym typeface="Times New Roman"/>
                <a:hlinkClick r:id="rId11"/>
              </a:rPr>
              <a:t>https://artismortis.com/wp-content/uploads/edd/2022/02/dna_model-print-991x991.jpg</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10 pav. </a:t>
            </a:r>
            <a:r>
              <a:rPr lang="lt-LT" sz="2400" u="sng" dirty="0">
                <a:solidFill>
                  <a:schemeClr val="hlink"/>
                </a:solidFill>
                <a:latin typeface="Times New Roman"/>
                <a:ea typeface="Times New Roman"/>
                <a:cs typeface="Times New Roman"/>
                <a:sym typeface="Times New Roman"/>
                <a:hlinkClick r:id="rId12"/>
              </a:rPr>
              <a:t>https://www.flickr.com/photos/rosenfeldmedia/49781638126</a:t>
            </a:r>
            <a:r>
              <a:rPr lang="lt-LT" sz="24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400" dirty="0">
                <a:latin typeface="Times New Roman"/>
                <a:ea typeface="Times New Roman"/>
                <a:cs typeface="Times New Roman"/>
                <a:sym typeface="Times New Roman"/>
              </a:rPr>
              <a:t>11 pav. </a:t>
            </a:r>
            <a:r>
              <a:rPr lang="lt-LT" sz="2400" u="sng" dirty="0">
                <a:solidFill>
                  <a:schemeClr val="hlink"/>
                </a:solidFill>
                <a:latin typeface="Times New Roman"/>
                <a:ea typeface="Times New Roman"/>
                <a:cs typeface="Times New Roman"/>
                <a:sym typeface="Times New Roman"/>
              </a:rPr>
              <a:t>https://achievement.org/wp-content/uploads/2016/12/2-wp-GettyImages-514902228_master-2048x1524.jpg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436597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Times New Roman"/>
              <a:buNone/>
            </a:pPr>
            <a:r>
              <a:rPr lang="lt-LT" dirty="0">
                <a:latin typeface="Times New Roman"/>
                <a:ea typeface="Times New Roman"/>
                <a:cs typeface="Times New Roman"/>
                <a:sym typeface="Times New Roman"/>
              </a:rPr>
              <a:t>DNR molekulės struktūra</a:t>
            </a:r>
            <a:endParaRPr dirty="0"/>
          </a:p>
        </p:txBody>
      </p:sp>
      <p:pic>
        <p:nvPicPr>
          <p:cNvPr id="96" name="Google Shape;96;p2"/>
          <p:cNvPicPr preferRelativeResize="0"/>
          <p:nvPr/>
        </p:nvPicPr>
        <p:blipFill rotWithShape="1">
          <a:blip r:embed="rId3">
            <a:alphaModFix/>
          </a:blip>
          <a:srcRect/>
          <a:stretch/>
        </p:blipFill>
        <p:spPr>
          <a:xfrm>
            <a:off x="5266503" y="0"/>
            <a:ext cx="6733025" cy="6858000"/>
          </a:xfrm>
          <a:prstGeom prst="rect">
            <a:avLst/>
          </a:prstGeom>
          <a:noFill/>
          <a:ln>
            <a:noFill/>
          </a:ln>
        </p:spPr>
      </p:pic>
      <p:sp>
        <p:nvSpPr>
          <p:cNvPr id="97" name="Google Shape;97;p2"/>
          <p:cNvSpPr txBox="1">
            <a:spLocks noGrp="1"/>
          </p:cNvSpPr>
          <p:nvPr>
            <p:ph type="body" idx="1"/>
          </p:nvPr>
        </p:nvSpPr>
        <p:spPr>
          <a:xfrm>
            <a:off x="838200" y="1825625"/>
            <a:ext cx="481753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Visų ląstelių genetinė informacija yra užkoduota DNR molekulėse.</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DNR molekulės yra polimerinės medžiagos, kurios sudarytos iš pasikartojančių nukleotidų.</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Žmogaus genomą sudaro apie 3 mlrd. nukleotidų porų.</a:t>
            </a:r>
            <a:endParaRPr dirty="0"/>
          </a:p>
        </p:txBody>
      </p:sp>
      <p:sp>
        <p:nvSpPr>
          <p:cNvPr id="98" name="Google Shape;98;p2"/>
          <p:cNvSpPr txBox="1"/>
          <p:nvPr/>
        </p:nvSpPr>
        <p:spPr>
          <a:xfrm>
            <a:off x="7909617" y="6156149"/>
            <a:ext cx="363722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 pav. DNR molekulės struktūra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708998"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Pirmieji DNR atradimai</a:t>
            </a:r>
            <a:endParaRPr/>
          </a:p>
        </p:txBody>
      </p:sp>
      <p:sp>
        <p:nvSpPr>
          <p:cNvPr id="105" name="Google Shape;10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Turinys</a:t>
            </a:r>
            <a:endParaRPr/>
          </a:p>
        </p:txBody>
      </p:sp>
      <p:pic>
        <p:nvPicPr>
          <p:cNvPr id="106" name="Google Shape;106;p3"/>
          <p:cNvPicPr preferRelativeResize="0"/>
          <p:nvPr/>
        </p:nvPicPr>
        <p:blipFill rotWithShape="1">
          <a:blip r:embed="rId3">
            <a:alphaModFix/>
          </a:blip>
          <a:srcRect/>
          <a:stretch/>
        </p:blipFill>
        <p:spPr>
          <a:xfrm>
            <a:off x="8614133" y="1015698"/>
            <a:ext cx="2657475" cy="3914775"/>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708998" y="1003504"/>
            <a:ext cx="2868869" cy="3926969"/>
          </a:xfrm>
          <a:prstGeom prst="rect">
            <a:avLst/>
          </a:prstGeom>
          <a:noFill/>
          <a:ln>
            <a:noFill/>
          </a:ln>
        </p:spPr>
      </p:pic>
      <p:pic>
        <p:nvPicPr>
          <p:cNvPr id="108" name="Google Shape;108;p3"/>
          <p:cNvPicPr preferRelativeResize="0"/>
          <p:nvPr/>
        </p:nvPicPr>
        <p:blipFill rotWithShape="1">
          <a:blip r:embed="rId5">
            <a:alphaModFix/>
          </a:blip>
          <a:srcRect l="13530" t="2590" r="9499" b="-1"/>
          <a:stretch/>
        </p:blipFill>
        <p:spPr>
          <a:xfrm>
            <a:off x="4166678" y="1015697"/>
            <a:ext cx="3858644" cy="3914776"/>
          </a:xfrm>
          <a:prstGeom prst="rect">
            <a:avLst/>
          </a:prstGeom>
          <a:noFill/>
          <a:ln>
            <a:noFill/>
          </a:ln>
        </p:spPr>
      </p:pic>
      <p:sp>
        <p:nvSpPr>
          <p:cNvPr id="109" name="Google Shape;109;p3"/>
          <p:cNvSpPr txBox="1"/>
          <p:nvPr/>
        </p:nvSpPr>
        <p:spPr>
          <a:xfrm>
            <a:off x="708998" y="5043948"/>
            <a:ext cx="286886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2 pav. F. Miescheris</a:t>
            </a:r>
            <a:endParaRPr sz="20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1869 m. išskyrė DNR molekules ir nustatė, kad tai rūgštis. </a:t>
            </a:r>
            <a:endParaRPr/>
          </a:p>
        </p:txBody>
      </p:sp>
      <p:sp>
        <p:nvSpPr>
          <p:cNvPr id="110" name="Google Shape;110;p3"/>
          <p:cNvSpPr txBox="1"/>
          <p:nvPr/>
        </p:nvSpPr>
        <p:spPr>
          <a:xfrm>
            <a:off x="4166678" y="5043948"/>
            <a:ext cx="385864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3 pav. F. Levinas </a:t>
            </a:r>
            <a:endParaRPr/>
          </a:p>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1909 m. nustatė DNR sudėtį: deoksiribozė, fosfatas ir keturios skirtingos azotinės bazės.</a:t>
            </a:r>
            <a:endParaRPr/>
          </a:p>
        </p:txBody>
      </p:sp>
      <p:sp>
        <p:nvSpPr>
          <p:cNvPr id="111" name="Google Shape;111;p3"/>
          <p:cNvSpPr txBox="1"/>
          <p:nvPr/>
        </p:nvSpPr>
        <p:spPr>
          <a:xfrm>
            <a:off x="8614132" y="5043948"/>
            <a:ext cx="3092197"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4 pav. E. Čargafas</a:t>
            </a:r>
            <a:endParaRPr sz="20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1950 m. nustatė, kad DNR molekulėje guanino kiekis atitinka citozino, o adenino atitinka timino.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5655733" y="1603991"/>
            <a:ext cx="6347856" cy="3650017"/>
          </a:xfrm>
          <a:prstGeom prst="rect">
            <a:avLst/>
          </a:prstGeom>
          <a:noFill/>
          <a:ln>
            <a:noFill/>
          </a:ln>
        </p:spPr>
      </p:pic>
      <p:sp>
        <p:nvSpPr>
          <p:cNvPr id="118" name="Google Shape;1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Džeimsas Votsonas ir Fransis Krikas</a:t>
            </a:r>
            <a:endParaRPr>
              <a:latin typeface="Times New Roman"/>
              <a:ea typeface="Times New Roman"/>
              <a:cs typeface="Times New Roman"/>
              <a:sym typeface="Times New Roman"/>
            </a:endParaRPr>
          </a:p>
        </p:txBody>
      </p:sp>
      <p:sp>
        <p:nvSpPr>
          <p:cNvPr id="119" name="Google Shape;119;p4"/>
          <p:cNvSpPr txBox="1">
            <a:spLocks noGrp="1"/>
          </p:cNvSpPr>
          <p:nvPr>
            <p:ph type="body" idx="1"/>
          </p:nvPr>
        </p:nvSpPr>
        <p:spPr>
          <a:xfrm>
            <a:off x="838200" y="1825625"/>
            <a:ext cx="481753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Nors supratimas apie DNR molekules plėtėsi, erdvinis jų išsidėstymas liko nepažintas.</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Džeimsas </a:t>
            </a:r>
            <a:r>
              <a:rPr lang="lt-LT" dirty="0" err="1">
                <a:latin typeface="Times New Roman"/>
                <a:ea typeface="Times New Roman"/>
                <a:cs typeface="Times New Roman"/>
                <a:sym typeface="Times New Roman"/>
              </a:rPr>
              <a:t>Votsonas</a:t>
            </a:r>
            <a:r>
              <a:rPr lang="lt-LT" dirty="0">
                <a:latin typeface="Times New Roman"/>
                <a:ea typeface="Times New Roman"/>
                <a:cs typeface="Times New Roman"/>
                <a:sym typeface="Times New Roman"/>
              </a:rPr>
              <a:t> ir Fransis </a:t>
            </a:r>
            <a:r>
              <a:rPr lang="lt-LT" dirty="0" err="1">
                <a:latin typeface="Times New Roman"/>
                <a:ea typeface="Times New Roman"/>
                <a:cs typeface="Times New Roman"/>
                <a:sym typeface="Times New Roman"/>
              </a:rPr>
              <a:t>Krikas</a:t>
            </a:r>
            <a:r>
              <a:rPr lang="lt-LT" dirty="0">
                <a:latin typeface="Times New Roman"/>
                <a:ea typeface="Times New Roman"/>
                <a:cs typeface="Times New Roman"/>
                <a:sym typeface="Times New Roman"/>
              </a:rPr>
              <a:t> konstravo modelius, kuriais bandė atvaizduoti galimą DNR molekulės erdvinį išsidėstymą.  </a:t>
            </a:r>
            <a:endParaRPr dirty="0"/>
          </a:p>
        </p:txBody>
      </p:sp>
      <p:sp>
        <p:nvSpPr>
          <p:cNvPr id="120" name="Google Shape;120;p4"/>
          <p:cNvSpPr txBox="1"/>
          <p:nvPr/>
        </p:nvSpPr>
        <p:spPr>
          <a:xfrm>
            <a:off x="5467158" y="5254008"/>
            <a:ext cx="672500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5 pav. Džeimsas Votsonas (kairėje) ir Fransis Krikas (dešinėje)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5311139" y="1387735"/>
            <a:ext cx="3016488" cy="3859807"/>
          </a:xfrm>
          <a:prstGeom prst="rect">
            <a:avLst/>
          </a:prstGeom>
          <a:noFill/>
          <a:ln>
            <a:noFill/>
          </a:ln>
        </p:spPr>
      </p:pic>
      <p:pic>
        <p:nvPicPr>
          <p:cNvPr id="127" name="Google Shape;127;p5"/>
          <p:cNvPicPr preferRelativeResize="0"/>
          <p:nvPr/>
        </p:nvPicPr>
        <p:blipFill rotWithShape="1">
          <a:blip r:embed="rId4">
            <a:alphaModFix/>
          </a:blip>
          <a:srcRect l="3263" t="2300" r="3697" b="3534"/>
          <a:stretch/>
        </p:blipFill>
        <p:spPr>
          <a:xfrm>
            <a:off x="8208084" y="1387736"/>
            <a:ext cx="3754419" cy="3859807"/>
          </a:xfrm>
          <a:prstGeom prst="rect">
            <a:avLst/>
          </a:prstGeom>
          <a:noFill/>
          <a:ln>
            <a:noFill/>
          </a:ln>
        </p:spPr>
      </p:pic>
      <p:sp>
        <p:nvSpPr>
          <p:cNvPr id="128" name="Google Shape;128;p5"/>
          <p:cNvSpPr txBox="1"/>
          <p:nvPr/>
        </p:nvSpPr>
        <p:spPr>
          <a:xfrm>
            <a:off x="838200" y="413543"/>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imes New Roman"/>
              <a:buNone/>
            </a:pPr>
            <a:r>
              <a:rPr lang="lt-LT" sz="4400" b="0" i="0" u="none" strike="noStrike" cap="none">
                <a:solidFill>
                  <a:schemeClr val="dk1"/>
                </a:solidFill>
                <a:latin typeface="Times New Roman"/>
                <a:ea typeface="Times New Roman"/>
                <a:cs typeface="Times New Roman"/>
                <a:sym typeface="Times New Roman"/>
              </a:rPr>
              <a:t>Rosalinda Franklin</a:t>
            </a:r>
            <a:endParaRPr sz="4400" b="0" i="0" u="none" strike="noStrike" cap="none">
              <a:solidFill>
                <a:schemeClr val="dk1"/>
              </a:solidFill>
              <a:latin typeface="Times New Roman"/>
              <a:ea typeface="Times New Roman"/>
              <a:cs typeface="Times New Roman"/>
              <a:sym typeface="Times New Roman"/>
            </a:endParaRPr>
          </a:p>
        </p:txBody>
      </p:sp>
      <p:sp>
        <p:nvSpPr>
          <p:cNvPr id="129" name="Google Shape;129;p5"/>
          <p:cNvSpPr txBox="1">
            <a:spLocks noGrp="1"/>
          </p:cNvSpPr>
          <p:nvPr>
            <p:ph type="body" idx="1"/>
          </p:nvPr>
        </p:nvSpPr>
        <p:spPr>
          <a:xfrm>
            <a:off x="838200" y="1825625"/>
            <a:ext cx="461592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Tyrinėjo DNR molekulės struktūrą taikydama kristalų rentgenografijos metodiką.</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R. Franklin žymiausia nuotrauka, kuri atlikta tiriant DNR – </a:t>
            </a:r>
            <a:r>
              <a:rPr lang="lt-LT" i="1">
                <a:latin typeface="Times New Roman"/>
                <a:ea typeface="Times New Roman"/>
                <a:cs typeface="Times New Roman"/>
                <a:sym typeface="Times New Roman"/>
              </a:rPr>
              <a:t>Photo 51.</a:t>
            </a: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p:txBody>
      </p:sp>
      <p:sp>
        <p:nvSpPr>
          <p:cNvPr id="130" name="Google Shape;130;p5"/>
          <p:cNvSpPr txBox="1"/>
          <p:nvPr/>
        </p:nvSpPr>
        <p:spPr>
          <a:xfrm>
            <a:off x="5467159" y="5254008"/>
            <a:ext cx="274092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6 pav. R. Franklin</a:t>
            </a:r>
            <a:endParaRPr sz="2000" b="0" i="0" u="none" strike="noStrike" cap="none">
              <a:solidFill>
                <a:schemeClr val="dk1"/>
              </a:solidFill>
              <a:latin typeface="Times New Roman"/>
              <a:ea typeface="Times New Roman"/>
              <a:cs typeface="Times New Roman"/>
              <a:sym typeface="Times New Roman"/>
            </a:endParaRPr>
          </a:p>
        </p:txBody>
      </p:sp>
      <p:sp>
        <p:nvSpPr>
          <p:cNvPr id="131" name="Google Shape;131;p5"/>
          <p:cNvSpPr txBox="1"/>
          <p:nvPr/>
        </p:nvSpPr>
        <p:spPr>
          <a:xfrm>
            <a:off x="8714830" y="5254008"/>
            <a:ext cx="274092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7 pav. </a:t>
            </a:r>
            <a:r>
              <a:rPr lang="lt-LT" sz="2000" b="0" i="1" u="none" strike="noStrike" cap="none">
                <a:solidFill>
                  <a:schemeClr val="dk1"/>
                </a:solidFill>
                <a:latin typeface="Times New Roman"/>
                <a:ea typeface="Times New Roman"/>
                <a:cs typeface="Times New Roman"/>
                <a:sym typeface="Times New Roman"/>
              </a:rPr>
              <a:t>Photo 51</a:t>
            </a: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6"/>
          <p:cNvPicPr preferRelativeResize="0"/>
          <p:nvPr/>
        </p:nvPicPr>
        <p:blipFill rotWithShape="1">
          <a:blip r:embed="rId3">
            <a:alphaModFix/>
          </a:blip>
          <a:srcRect/>
          <a:stretch/>
        </p:blipFill>
        <p:spPr>
          <a:xfrm>
            <a:off x="5948979" y="258184"/>
            <a:ext cx="5985734" cy="5985734"/>
          </a:xfrm>
          <a:prstGeom prst="rect">
            <a:avLst/>
          </a:prstGeom>
          <a:noFill/>
          <a:ln>
            <a:noFill/>
          </a:ln>
        </p:spPr>
      </p:pic>
      <p:sp>
        <p:nvSpPr>
          <p:cNvPr id="138" name="Google Shape;1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sz="4400" b="0" i="0" u="none" strike="noStrike" cap="none">
                <a:solidFill>
                  <a:schemeClr val="dk1"/>
                </a:solidFill>
                <a:latin typeface="Times New Roman"/>
                <a:ea typeface="Times New Roman"/>
                <a:cs typeface="Times New Roman"/>
                <a:sym typeface="Times New Roman"/>
              </a:rPr>
              <a:t>Pavogti rezultatai</a:t>
            </a:r>
            <a:endParaRPr/>
          </a:p>
        </p:txBody>
      </p:sp>
      <p:sp>
        <p:nvSpPr>
          <p:cNvPr id="139" name="Google Shape;139;p6"/>
          <p:cNvSpPr txBox="1"/>
          <p:nvPr/>
        </p:nvSpPr>
        <p:spPr>
          <a:xfrm>
            <a:off x="838200" y="1825625"/>
            <a:ext cx="4615927"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b="0" i="0" u="none" strike="noStrike" cap="none">
                <a:solidFill>
                  <a:schemeClr val="dk1"/>
                </a:solidFill>
                <a:latin typeface="Times New Roman"/>
                <a:ea typeface="Times New Roman"/>
                <a:cs typeface="Times New Roman"/>
                <a:sym typeface="Times New Roman"/>
              </a:rPr>
              <a:t>Nuotrauka</a:t>
            </a:r>
            <a:r>
              <a:rPr lang="lt-LT" sz="2800" b="0" i="1" u="none" strike="noStrike" cap="none">
                <a:solidFill>
                  <a:schemeClr val="dk1"/>
                </a:solidFill>
                <a:latin typeface="Times New Roman"/>
                <a:ea typeface="Times New Roman"/>
                <a:cs typeface="Times New Roman"/>
                <a:sym typeface="Times New Roman"/>
              </a:rPr>
              <a:t> Photo 51 </a:t>
            </a:r>
            <a:r>
              <a:rPr lang="lt-LT" sz="2800" b="0" i="0" u="none" strike="noStrike" cap="none">
                <a:solidFill>
                  <a:schemeClr val="dk1"/>
                </a:solidFill>
                <a:latin typeface="Times New Roman"/>
                <a:ea typeface="Times New Roman"/>
                <a:cs typeface="Times New Roman"/>
                <a:sym typeface="Times New Roman"/>
              </a:rPr>
              <a:t>be R. Franklin žinios buvo perduoda D. Votsonui ir F. Krikui.</a:t>
            </a:r>
            <a:endParaRPr/>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a:solidFill>
                  <a:schemeClr val="dk1"/>
                </a:solidFill>
                <a:latin typeface="Times New Roman"/>
                <a:ea typeface="Times New Roman"/>
                <a:cs typeface="Times New Roman"/>
                <a:sym typeface="Times New Roman"/>
              </a:rPr>
              <a:t>Nuotrauką perdavė R. Franklin mokslinis vadovas Mauricas Vilkinsas. </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140" name="Google Shape;140;p6"/>
          <p:cNvSpPr txBox="1"/>
          <p:nvPr/>
        </p:nvSpPr>
        <p:spPr>
          <a:xfrm>
            <a:off x="7571383" y="6292820"/>
            <a:ext cx="274092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8 pav. M. Vilkinsas</a:t>
            </a: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l="12225" t="5324" r="13622" b="5323"/>
          <a:stretch/>
        </p:blipFill>
        <p:spPr>
          <a:xfrm>
            <a:off x="6139928" y="0"/>
            <a:ext cx="5334000" cy="6427203"/>
          </a:xfrm>
          <a:prstGeom prst="rect">
            <a:avLst/>
          </a:prstGeom>
          <a:noFill/>
          <a:ln>
            <a:noFill/>
          </a:ln>
        </p:spPr>
      </p:pic>
      <p:sp>
        <p:nvSpPr>
          <p:cNvPr id="147" name="Google Shape;147;p7"/>
          <p:cNvSpPr txBox="1"/>
          <p:nvPr/>
        </p:nvSpPr>
        <p:spPr>
          <a:xfrm>
            <a:off x="838200" y="35616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imes New Roman"/>
              <a:buNone/>
            </a:pPr>
            <a:r>
              <a:rPr lang="lt-LT" sz="4400" b="0" i="0" u="none" strike="noStrike" cap="none">
                <a:solidFill>
                  <a:schemeClr val="dk1"/>
                </a:solidFill>
                <a:latin typeface="Times New Roman"/>
                <a:ea typeface="Times New Roman"/>
                <a:cs typeface="Times New Roman"/>
                <a:sym typeface="Times New Roman"/>
              </a:rPr>
              <a:t>Greita sėkmė</a:t>
            </a:r>
            <a:endParaRPr/>
          </a:p>
        </p:txBody>
      </p:sp>
      <p:sp>
        <p:nvSpPr>
          <p:cNvPr id="148" name="Google Shape;148;p7"/>
          <p:cNvSpPr txBox="1"/>
          <p:nvPr/>
        </p:nvSpPr>
        <p:spPr>
          <a:xfrm>
            <a:off x="838200" y="1825625"/>
            <a:ext cx="4615927"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D. </a:t>
            </a:r>
            <a:r>
              <a:rPr lang="lt-LT" sz="2800" b="0" i="0" u="none" strike="noStrike" cap="none" dirty="0" err="1">
                <a:solidFill>
                  <a:schemeClr val="dk1"/>
                </a:solidFill>
                <a:latin typeface="Times New Roman"/>
                <a:ea typeface="Times New Roman"/>
                <a:cs typeface="Times New Roman"/>
                <a:sym typeface="Times New Roman"/>
              </a:rPr>
              <a:t>Votsonas</a:t>
            </a:r>
            <a:r>
              <a:rPr lang="lt-LT" sz="2800" b="0" i="0" u="none" strike="noStrike" cap="none" dirty="0">
                <a:solidFill>
                  <a:schemeClr val="dk1"/>
                </a:solidFill>
                <a:latin typeface="Times New Roman"/>
                <a:ea typeface="Times New Roman"/>
                <a:cs typeface="Times New Roman"/>
                <a:sym typeface="Times New Roman"/>
              </a:rPr>
              <a:t> ir F. </a:t>
            </a:r>
            <a:r>
              <a:rPr lang="lt-LT" sz="2800" b="0" i="0" u="none" strike="noStrike" cap="none" dirty="0" err="1">
                <a:solidFill>
                  <a:schemeClr val="dk1"/>
                </a:solidFill>
                <a:latin typeface="Times New Roman"/>
                <a:ea typeface="Times New Roman"/>
                <a:cs typeface="Times New Roman"/>
                <a:sym typeface="Times New Roman"/>
              </a:rPr>
              <a:t>Krikas</a:t>
            </a:r>
            <a:r>
              <a:rPr lang="lt-LT" sz="2800" b="0" i="0" u="none" strike="noStrike" cap="none" dirty="0">
                <a:solidFill>
                  <a:schemeClr val="dk1"/>
                </a:solidFill>
                <a:latin typeface="Times New Roman"/>
                <a:ea typeface="Times New Roman"/>
                <a:cs typeface="Times New Roman"/>
                <a:sym typeface="Times New Roman"/>
              </a:rPr>
              <a:t> pamatę </a:t>
            </a:r>
            <a:r>
              <a:rPr lang="lt-LT" sz="2800" b="0" i="1" u="none" strike="noStrike" cap="none" dirty="0" err="1">
                <a:solidFill>
                  <a:schemeClr val="dk1"/>
                </a:solidFill>
                <a:latin typeface="Times New Roman"/>
                <a:ea typeface="Times New Roman"/>
                <a:cs typeface="Times New Roman"/>
                <a:sym typeface="Times New Roman"/>
              </a:rPr>
              <a:t>Photo</a:t>
            </a:r>
            <a:r>
              <a:rPr lang="lt-LT" sz="2800" b="0" i="1" u="none" strike="noStrike" cap="none" dirty="0">
                <a:solidFill>
                  <a:schemeClr val="dk1"/>
                </a:solidFill>
                <a:latin typeface="Times New Roman"/>
                <a:ea typeface="Times New Roman"/>
                <a:cs typeface="Times New Roman"/>
                <a:sym typeface="Times New Roman"/>
              </a:rPr>
              <a:t> 51 </a:t>
            </a:r>
            <a:r>
              <a:rPr lang="lt-LT" sz="2800" b="0" i="0" u="none" strike="noStrike" cap="none" dirty="0">
                <a:solidFill>
                  <a:schemeClr val="dk1"/>
                </a:solidFill>
                <a:latin typeface="Times New Roman"/>
                <a:ea typeface="Times New Roman"/>
                <a:cs typeface="Times New Roman"/>
                <a:sym typeface="Times New Roman"/>
              </a:rPr>
              <a:t>iš karto suprato, kur klydo anksčiau.</a:t>
            </a:r>
            <a:endParaRPr dirty="0"/>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Jie sukonstravo ir aprašė DNR molekulės struktūros modelį.</a:t>
            </a:r>
            <a:endParaRPr dirty="0"/>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Šis modelis </a:t>
            </a:r>
            <a:r>
              <a:rPr lang="lt-LT" sz="2800" b="0" i="0" u="none" strike="noStrike" cap="none" dirty="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tebegalioja</a:t>
            </a:r>
            <a:r>
              <a:rPr lang="lt-LT" sz="2800" b="0" i="0" u="none" strike="noStrike" cap="none" dirty="0">
                <a:solidFill>
                  <a:schemeClr val="dk1"/>
                </a:solidFill>
                <a:latin typeface="Times New Roman"/>
                <a:ea typeface="Times New Roman"/>
                <a:cs typeface="Times New Roman"/>
                <a:sym typeface="Times New Roman"/>
              </a:rPr>
              <a:t> ir šiandien. </a:t>
            </a:r>
            <a:endParaRPr dirty="0"/>
          </a:p>
        </p:txBody>
      </p:sp>
      <p:sp>
        <p:nvSpPr>
          <p:cNvPr id="149" name="Google Shape;149;p7"/>
          <p:cNvSpPr txBox="1"/>
          <p:nvPr/>
        </p:nvSpPr>
        <p:spPr>
          <a:xfrm>
            <a:off x="6720737" y="6227148"/>
            <a:ext cx="417238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a:solidFill>
                  <a:schemeClr val="dk1"/>
                </a:solidFill>
                <a:latin typeface="Times New Roman"/>
                <a:ea typeface="Times New Roman"/>
                <a:cs typeface="Times New Roman"/>
                <a:sym typeface="Times New Roman"/>
              </a:rPr>
              <a:t>9 pav. D. Votsono ir F. Kriko užrašai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56" name="Google Shape;15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7" name="Google Shape;157;p8" descr="Paveikslėlis, kuriame yra apranga, asmuo, Žmogaus veidas, juodas ir baltas&#10;&#10;Automatiškai sugeneruotas aprašymas"/>
          <p:cNvPicPr preferRelativeResize="0"/>
          <p:nvPr/>
        </p:nvPicPr>
        <p:blipFill rotWithShape="1">
          <a:blip r:embed="rId3">
            <a:alphaModFix/>
          </a:blip>
          <a:srcRect/>
          <a:stretch/>
        </p:blipFill>
        <p:spPr>
          <a:xfrm>
            <a:off x="3197412" y="365125"/>
            <a:ext cx="5797175" cy="5804432"/>
          </a:xfrm>
          <a:prstGeom prst="rect">
            <a:avLst/>
          </a:prstGeom>
          <a:noFill/>
          <a:ln>
            <a:noFill/>
          </a:ln>
        </p:spPr>
      </p:pic>
      <p:sp>
        <p:nvSpPr>
          <p:cNvPr id="158" name="Google Shape;158;p8"/>
          <p:cNvSpPr txBox="1"/>
          <p:nvPr/>
        </p:nvSpPr>
        <p:spPr>
          <a:xfrm>
            <a:off x="1685106" y="6176963"/>
            <a:ext cx="905619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0" i="0" u="none" strike="noStrike" cap="none" dirty="0">
                <a:solidFill>
                  <a:schemeClr val="dk1"/>
                </a:solidFill>
                <a:latin typeface="Times New Roman"/>
                <a:ea typeface="Times New Roman"/>
                <a:cs typeface="Times New Roman"/>
                <a:sym typeface="Times New Roman"/>
              </a:rPr>
              <a:t>10 pav. D. </a:t>
            </a:r>
            <a:r>
              <a:rPr lang="lt-LT" sz="2000" b="0" i="0" u="none" strike="noStrike" cap="none" dirty="0" err="1">
                <a:solidFill>
                  <a:schemeClr val="dk1"/>
                </a:solidFill>
                <a:latin typeface="Times New Roman"/>
                <a:ea typeface="Times New Roman"/>
                <a:cs typeface="Times New Roman"/>
                <a:sym typeface="Times New Roman"/>
              </a:rPr>
              <a:t>Votsonas</a:t>
            </a:r>
            <a:r>
              <a:rPr lang="lt-LT" sz="2000" b="0" i="0" u="none" strike="noStrike" cap="none" dirty="0">
                <a:solidFill>
                  <a:schemeClr val="dk1"/>
                </a:solidFill>
                <a:latin typeface="Times New Roman"/>
                <a:ea typeface="Times New Roman"/>
                <a:cs typeface="Times New Roman"/>
                <a:sym typeface="Times New Roman"/>
              </a:rPr>
              <a:t> ir F. </a:t>
            </a:r>
            <a:r>
              <a:rPr lang="lt-LT" sz="2000" b="0" i="0" u="none" strike="noStrike" cap="none" dirty="0" err="1">
                <a:solidFill>
                  <a:schemeClr val="dk1"/>
                </a:solidFill>
                <a:latin typeface="Times New Roman"/>
                <a:ea typeface="Times New Roman"/>
                <a:cs typeface="Times New Roman"/>
                <a:sym typeface="Times New Roman"/>
              </a:rPr>
              <a:t>Krikas</a:t>
            </a:r>
            <a:r>
              <a:rPr lang="lt-LT" sz="2000" b="0" i="0" u="none" strike="noStrike" cap="none" dirty="0">
                <a:solidFill>
                  <a:schemeClr val="dk1"/>
                </a:solidFill>
                <a:latin typeface="Times New Roman"/>
                <a:ea typeface="Times New Roman"/>
                <a:cs typeface="Times New Roman"/>
                <a:sym typeface="Times New Roman"/>
              </a:rPr>
              <a:t> prie savo sukurto DNR molekulės modelio. 1953 m.</a:t>
            </a:r>
            <a:endParaRPr dirty="0"/>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1365</Words>
  <Application>Microsoft Office PowerPoint</Application>
  <PresentationFormat>Plačiaekranė</PresentationFormat>
  <Paragraphs>79</Paragraphs>
  <Slides>12</Slides>
  <Notes>11</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12</vt:i4>
      </vt:variant>
    </vt:vector>
  </HeadingPairs>
  <TitlesOfParts>
    <vt:vector size="16" baseType="lpstr">
      <vt:lpstr>Arial</vt:lpstr>
      <vt:lpstr>Calibri</vt:lpstr>
      <vt:lpstr>Times New Roman</vt:lpstr>
      <vt:lpstr>„Office“ tema</vt:lpstr>
      <vt:lpstr>DNR molekulės struktūros pažinimas</vt:lpstr>
      <vt:lpstr>„PowerPoint“ pateiktis</vt:lpstr>
      <vt:lpstr>DNR molekulės struktūra</vt:lpstr>
      <vt:lpstr>Pirmieji DNR atradimai</vt:lpstr>
      <vt:lpstr>Džeimsas Votsonas ir Fransis Krikas</vt:lpstr>
      <vt:lpstr>„PowerPoint“ pateiktis</vt:lpstr>
      <vt:lpstr>Pavogti rezultatai</vt:lpstr>
      <vt:lpstr>„PowerPoint“ pateiktis</vt:lpstr>
      <vt:lpstr>„PowerPoint“ pateiktis</vt:lpstr>
      <vt:lpstr>„PowerPoint“ pateiktis</vt:lpstr>
      <vt:lpstr>„PowerPoint“ pateiktis</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DNR molekulės struktūros pažinimas</dc:title>
  <dc:creator>Simas</dc:creator>
  <cp:lastModifiedBy>Simas</cp:lastModifiedBy>
  <cp:revision>2</cp:revision>
  <dcterms:created xsi:type="dcterms:W3CDTF">2023-08-20T15:45:34Z</dcterms:created>
  <dcterms:modified xsi:type="dcterms:W3CDTF">2023-09-02T16:39:40Z</dcterms:modified>
</cp:coreProperties>
</file>