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geNOwqG5UqNu6ZjTX27856G7S9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leta Kundrotiene" initials="" lastIdx="2" clrIdx="0"/>
  <p:cmAuthor id="1" name="Alyda Daulenskienė"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93" autoAdjust="0"/>
  </p:normalViewPr>
  <p:slideViewPr>
    <p:cSldViewPr snapToGrid="0">
      <p:cViewPr varScale="1">
        <p:scale>
          <a:sx n="63" d="100"/>
          <a:sy n="63" d="100"/>
        </p:scale>
        <p:origin x="14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Visi baltymai yra sudaryti iš tarpusavyje susijungusių aminorūgščių. Į visų aminorūgščių sudėti įeina </a:t>
            </a:r>
            <a:r>
              <a:rPr lang="lt-LT" dirty="0" err="1"/>
              <a:t>aminogrupė</a:t>
            </a:r>
            <a:r>
              <a:rPr lang="lt-LT" dirty="0"/>
              <a:t> ir </a:t>
            </a:r>
            <a:r>
              <a:rPr lang="lt-LT" dirty="0" err="1"/>
              <a:t>karboksigrupė</a:t>
            </a:r>
            <a:r>
              <a:rPr lang="lt-LT" dirty="0"/>
              <a:t>. Bendrojoje aminorūgščių formulėje R raidė žymi radikalą, tai viena iš dvidešimties skirtingų funkcinių grupių. Šios grupės gali skirtis savo savybėmis, o nuo jų priklauso ir baltymo, kurį jos sudaro, savybės. Jungiantis dviem aminorūgštims susidaro peptidinis ryšys. Jis susidaro tarp vienos aminorūgšties </a:t>
            </a:r>
            <a:r>
              <a:rPr lang="lt-LT" dirty="0" err="1"/>
              <a:t>karboksigrupės</a:t>
            </a:r>
            <a:r>
              <a:rPr lang="lt-LT" dirty="0"/>
              <a:t> C atomo ir kitos aminorūgšties </a:t>
            </a:r>
            <a:r>
              <a:rPr lang="lt-LT" dirty="0" err="1"/>
              <a:t>aminogrupės</a:t>
            </a:r>
            <a:r>
              <a:rPr lang="lt-LT" dirty="0"/>
              <a:t> N atomo. Tokios reakcijos metu išsiskiria viena vandens molekulė.</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1400">
                <a:latin typeface="Times New Roman"/>
                <a:ea typeface="Times New Roman"/>
                <a:cs typeface="Times New Roman"/>
                <a:sym typeface="Times New Roman"/>
              </a:rPr>
              <a:t>Baltymų molekulės gali sudaryti keturias skirtingas struktūras: pirminę, antrinę, tretinę ar ketvirtinę. Pirminė struktūra – tai </a:t>
            </a:r>
            <a:r>
              <a:rPr lang="lt-LT" sz="14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paprasčiausia</a:t>
            </a:r>
            <a:r>
              <a:rPr lang="lt-LT" sz="1400">
                <a:latin typeface="Times New Roman"/>
                <a:ea typeface="Times New Roman"/>
                <a:cs typeface="Times New Roman"/>
                <a:sym typeface="Times New Roman"/>
              </a:rPr>
              <a:t> polipeptidinė grandinė, kurioje aminorūgštys sujungtos peptidiniais ryšiais. Antrinė struktūra gali būti dviejų formų – α spiralės arba β klostės. Šias struktūras palaiko vandeniliniai ryšiai susidarantys tarp peptidinių grupių. Tretinė struktūra susidaro, kuomet antrinės struktūros elementai specifiškai išsidėsto erdvėje. Šią struktūrą palaiko šoninių aminorūgščių grupių sąveika, todėl tretinė struktūra yra specifiška kiekvienam baltymui. Ketvirtinę struktūrą sudaro kelios nekovalentiniais ryšiais susijungusios polipeptidinės grandinės.</a:t>
            </a: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Baltymai pagal savo erdvinę struktūrą gali būti skirstomi į globulinius ir fibrilinius. Globuliniai baltymai yra rutuliuko formos (</a:t>
            </a:r>
            <a:r>
              <a:rPr lang="lt-LT" b="0" i="1">
                <a:solidFill>
                  <a:srgbClr val="4D5156"/>
                </a:solidFill>
                <a:latin typeface="arial"/>
                <a:ea typeface="arial"/>
                <a:cs typeface="arial"/>
                <a:sym typeface="arial"/>
              </a:rPr>
              <a:t>lot. globulus </a:t>
            </a:r>
            <a:r>
              <a:rPr lang="lt-LT" b="0" i="0">
                <a:solidFill>
                  <a:srgbClr val="4D5156"/>
                </a:solidFill>
                <a:latin typeface="arial"/>
                <a:ea typeface="arial"/>
                <a:cs typeface="arial"/>
                <a:sym typeface="arial"/>
              </a:rPr>
              <a:t>— rutulėlis), įgiję tretinę baltymo molekulės s</a:t>
            </a:r>
            <a:r>
              <a:rPr lang="lt-LT" b="0" i="0">
                <a:solidFill>
                  <a:srgbClr val="4D515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truktūrą. </a:t>
            </a:r>
            <a:r>
              <a:rPr lang="lt-LT" b="0" i="0">
                <a:solidFill>
                  <a:srgbClr val="4D5156"/>
                </a:solidFill>
                <a:latin typeface="arial"/>
                <a:ea typeface="arial"/>
                <a:cs typeface="arial"/>
                <a:sym typeface="arial"/>
              </a:rPr>
              <a:t>Fibriliniai baltymai yra siūliškos, skaiduliškos formos (</a:t>
            </a:r>
            <a:r>
              <a:rPr lang="lt-LT" b="0" i="1">
                <a:solidFill>
                  <a:srgbClr val="4D5156"/>
                </a:solidFill>
                <a:latin typeface="arial"/>
                <a:ea typeface="arial"/>
                <a:cs typeface="arial"/>
                <a:sym typeface="arial"/>
              </a:rPr>
              <a:t>lot. fibrilla </a:t>
            </a:r>
            <a:r>
              <a:rPr lang="lt-LT" b="0" i="0">
                <a:solidFill>
                  <a:srgbClr val="4D5156"/>
                </a:solidFill>
                <a:latin typeface="arial"/>
                <a:ea typeface="arial"/>
                <a:cs typeface="arial"/>
                <a:sym typeface="arial"/>
              </a:rPr>
              <a:t>– skaidulėlė), dažnai sudaryti iš kelių</a:t>
            </a:r>
            <a:r>
              <a:rPr lang="lt-LT" b="0" i="0">
                <a:solidFill>
                  <a:srgbClr val="4D515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lt-LT" sz="12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α spiralių formos polipeptidinių grandinių.</a:t>
            </a: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Globuliniai baltymai dažniausiai yra sudėtingos tretinės struktūros. Ilgos polipeptidinės grandinės yra kompaktiškai susilankstę į rutuliuko pavidalą. Dažniausiai globuliniai baltymai yra tirpūs vandenyje. Kai kurie iš jų gali būti įgiję ir ketvirtinę struktūrą, kuomet kelios polipeptidinės</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grandinės susijungia į vieną baltymo molekulę. </a:t>
            </a:r>
            <a:r>
              <a:rPr lang="lt-LT">
                <a:latin typeface="Times New Roman"/>
                <a:ea typeface="Times New Roman"/>
                <a:cs typeface="Times New Roman"/>
                <a:sym typeface="Times New Roman"/>
              </a:rPr>
              <a:t>Kadangi globulinių baltymų įvairovė yra be galo didelė, jie pasižymi ir didele atliekamų funkcijų įvairove. </a:t>
            </a:r>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Globuliniai baltymai atlieka labai įvairias funkcijas. Fermentai yra globuliniai baltymai. Turėdami specifinę erdvinę struktūrą fermentai gali prisijungti tik specifinį substratą ir katalizuoti tik tam tikrą reakciją. Antikūnai taip pat yra globuliniai baltymai, kurių įvairovė sukuria sąlygas sp</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ecifiniam</a:t>
            </a:r>
            <a:r>
              <a:rPr lang="lt-LT"/>
              <a:t> imunitetui – esame atsparūs tam tikriems ligų sukelėjams. Dalis hormonų yra baltymai (pvz. insulinas, gliukagonas). Šie hormonai gali jungtis prie specifinių receptorių ir juos sužadinti. Hemoglobinas, kaip ir daugelis transportinių baltymų, yra taip pat globulinis baltymas. Visi šie </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glabuliniai</a:t>
            </a:r>
            <a:r>
              <a:rPr lang="lt-LT"/>
              <a:t> baltymai yra kompaktiški ir tirpūs vandenyje,</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lt-LT"/>
              <a:t>todėl gali lengvai keliauti per organizmo terpes ir vykdyti specifines funkcijas. </a:t>
            </a: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Daugelis </a:t>
            </a:r>
            <a:r>
              <a:rPr lang="lt-LT" dirty="0" err="1">
                <a:latin typeface="Times New Roman"/>
                <a:ea typeface="Times New Roman"/>
                <a:cs typeface="Times New Roman"/>
                <a:sym typeface="Times New Roman"/>
              </a:rPr>
              <a:t>fibrilinių</a:t>
            </a:r>
            <a:r>
              <a:rPr lang="lt-LT" dirty="0">
                <a:latin typeface="Times New Roman"/>
                <a:ea typeface="Times New Roman"/>
                <a:cs typeface="Times New Roman"/>
                <a:sym typeface="Times New Roman"/>
              </a:rPr>
              <a:t> baltymų yra antrinės baltymo struktūros. Dažniausiai </a:t>
            </a:r>
            <a:r>
              <a:rPr lang="lt-LT" dirty="0" err="1">
                <a:latin typeface="Times New Roman"/>
                <a:ea typeface="Times New Roman"/>
                <a:cs typeface="Times New Roman"/>
                <a:sym typeface="Times New Roman"/>
              </a:rPr>
              <a:t>fibrilinius</a:t>
            </a:r>
            <a:r>
              <a:rPr lang="lt-LT" dirty="0">
                <a:latin typeface="Times New Roman"/>
                <a:ea typeface="Times New Roman"/>
                <a:cs typeface="Times New Roman"/>
                <a:sym typeface="Times New Roman"/>
              </a:rPr>
              <a:t> baltymus sudaro ilgos lygiagrečios </a:t>
            </a:r>
            <a:r>
              <a:rPr lang="lt-LT" dirty="0" err="1">
                <a:latin typeface="Times New Roman"/>
                <a:ea typeface="Times New Roman"/>
                <a:cs typeface="Times New Roman"/>
                <a:sym typeface="Times New Roman"/>
              </a:rPr>
              <a:t>polipeptidinės</a:t>
            </a:r>
            <a:r>
              <a:rPr lang="lt-LT" dirty="0">
                <a:latin typeface="Times New Roman"/>
                <a:ea typeface="Times New Roman"/>
                <a:cs typeface="Times New Roman"/>
                <a:sym typeface="Times New Roman"/>
              </a:rPr>
              <a:t> struktūros. </a:t>
            </a:r>
            <a:r>
              <a:rPr lang="lt-LT" dirty="0" err="1">
                <a:latin typeface="Times New Roman"/>
                <a:ea typeface="Times New Roman"/>
                <a:cs typeface="Times New Roman"/>
                <a:sym typeface="Times New Roman"/>
              </a:rPr>
              <a:t>Fibriliniai</a:t>
            </a:r>
            <a:r>
              <a:rPr lang="lt-LT" dirty="0">
                <a:latin typeface="Times New Roman"/>
                <a:ea typeface="Times New Roman"/>
                <a:cs typeface="Times New Roman"/>
                <a:sym typeface="Times New Roman"/>
              </a:rPr>
              <a:t> baltymai yra atsparūs mechaniniam poveikiui bei netirpūs vandenyje, todėl gali puikiai atlikti struktūrinę funkciją, kartais jie naudojami ir kaip kaupiamoji atsarginė medžiaga. </a:t>
            </a:r>
            <a:endParaRPr dirty="0"/>
          </a:p>
          <a:p>
            <a:pPr marL="0" lvl="0" indent="0" algn="l" rtl="0">
              <a:spcBef>
                <a:spcPts val="0"/>
              </a:spcBef>
              <a:spcAft>
                <a:spcPts val="0"/>
              </a:spcAft>
              <a:buNone/>
            </a:pPr>
            <a:endParaRPr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Geriausi fibrilinių baltymų pavyzdžiai – </a:t>
            </a:r>
            <a:r>
              <a:rPr lang="lt-LT">
                <a:latin typeface="Times New Roman"/>
                <a:ea typeface="Times New Roman"/>
                <a:cs typeface="Times New Roman"/>
                <a:sym typeface="Times New Roman"/>
              </a:rPr>
              <a:t>kolagenas ir keratinas. Abu baltymai yra labai gausiai aptinkami žmogaus organizme. Tiek kolageno, tiek ir keratino sandara panaši – juos sudaro susisukusios polipetidinės grandinės. Tai lemia didelį šių baltymų tvirtumą. Keratinas sudaro plaukų, nagų, ragų pagrindą stuburinių gyvūnų organizmuose. Kolagenas aptinkamas jungiamajame audinyje, ypač kauluose, sausgyslėse, kremzlėse, dantyse, odoje, kraujagyslėse. </a:t>
            </a:r>
            <a:endParaRPr/>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Denatūracija - procesas, kurio metu dėl nepalankių sąlygų pakinta baltymo molekulę sudarantys ryšiai ir dėl to prarandama baltymo antrinė, tretinė ar ketvirtinė struktūra ir jo biologinis aktyvumas.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Denatūraciją</a:t>
            </a:r>
            <a:r>
              <a:rPr lang="lt-LT">
                <a:latin typeface="Times New Roman"/>
                <a:ea typeface="Times New Roman"/>
                <a:cs typeface="Times New Roman"/>
                <a:sym typeface="Times New Roman"/>
              </a:rPr>
              <a:t> gali sukelti aukšta temperatūra, pH pokytis, ultravioletinė ar rentgeno spinduliuotė, įvairūs cheminiai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agentai.</a:t>
            </a:r>
            <a:r>
              <a:rPr lang="lt-LT">
                <a:latin typeface="Times New Roman"/>
                <a:ea typeface="Times New Roman"/>
                <a:cs typeface="Times New Roman"/>
                <a:sym typeface="Times New Roman"/>
              </a:rPr>
              <a:t> Globuliniai baltymai,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kadangi yra daug lengviau denatūruojami. </a:t>
            </a:r>
            <a:endParaRPr/>
          </a:p>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rcsb.org/" TargetMode="External"/><Relationship Id="rId3" Type="http://schemas.openxmlformats.org/officeDocument/2006/relationships/hyperlink" Target="https://cdn1.byjus.com/wp-content/uploads/2023/03/Peptide-Bond-01.png" TargetMode="External"/><Relationship Id="rId7" Type="http://schemas.openxmlformats.org/officeDocument/2006/relationships/hyperlink" Target="https://en.wikipedia.org/wiki/Collagen#/media/File:Collagen_--_Smart-Servier_(cropped).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wikipedia.org/wiki/Hemoglobin#/media/File:1GZX_Haemoglobin.png" TargetMode="External"/><Relationship Id="rId5" Type="http://schemas.openxmlformats.org/officeDocument/2006/relationships/hyperlink" Target="https://ib.bioninja.com.au/_Media/fibrous-vs-globular-protein_med.jpeg" TargetMode="External"/><Relationship Id="rId4" Type="http://schemas.openxmlformats.org/officeDocument/2006/relationships/hyperlink" Target="https://lubrizolcdmo.com/wp-content/uploads/2019/10/figure2-Protein-Structure-626x1024.png.webp" TargetMode="External"/><Relationship Id="rId9" Type="http://schemas.openxmlformats.org/officeDocument/2006/relationships/hyperlink" Target="https://d3vrb2m3yrmyfi.cloudfront.net/media/edusys_2/content_uploads/2.4.6.1%20The%20denaturation%20of%20a%20normal%20protein.ef9530e767cfc646532d.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98760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Times New Roman"/>
              <a:buNone/>
            </a:pPr>
            <a:r>
              <a:rPr lang="lt-LT" b="1" dirty="0" err="1">
                <a:latin typeface="Times New Roman"/>
                <a:ea typeface="Times New Roman"/>
                <a:cs typeface="Times New Roman"/>
                <a:sym typeface="Times New Roman"/>
              </a:rPr>
              <a:t>Globuliniai</a:t>
            </a:r>
            <a:r>
              <a:rPr lang="lt-LT" b="1" dirty="0">
                <a:latin typeface="Times New Roman"/>
                <a:ea typeface="Times New Roman"/>
                <a:cs typeface="Times New Roman"/>
                <a:sym typeface="Times New Roman"/>
              </a:rPr>
              <a:t> ir </a:t>
            </a:r>
            <a:r>
              <a:rPr lang="lt-LT" b="1" dirty="0" err="1">
                <a:latin typeface="Times New Roman"/>
                <a:ea typeface="Times New Roman"/>
                <a:cs typeface="Times New Roman"/>
                <a:sym typeface="Times New Roman"/>
              </a:rPr>
              <a:t>fibriliniai</a:t>
            </a:r>
            <a:r>
              <a:rPr lang="lt-LT" b="1" dirty="0">
                <a:latin typeface="Times New Roman"/>
                <a:ea typeface="Times New Roman"/>
                <a:cs typeface="Times New Roman"/>
                <a:sym typeface="Times New Roman"/>
              </a:rPr>
              <a:t> baltymai</a:t>
            </a:r>
            <a:endParaRPr b="1" dirty="0">
              <a:latin typeface="Times New Roman"/>
              <a:ea typeface="Times New Roman"/>
              <a:cs typeface="Times New Roman"/>
              <a:sym typeface="Times New Roman"/>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ts val="2400"/>
              <a:buNone/>
            </a:pPr>
            <a:r>
              <a:rPr lang="lt-LT" sz="1800">
                <a:latin typeface="Times New Roman"/>
                <a:ea typeface="Times New Roman"/>
                <a:cs typeface="Times New Roman"/>
                <a:sym typeface="Times New Roman"/>
              </a:rPr>
              <a:t>29.2.3. Remiantis globulinių ir fibrilinių baltymų pavyzdžiais, mokomasi susieti jų struktūras su atliekamomis funkcijomis.</a:t>
            </a:r>
            <a:endParaRPr>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A5A66E66-DB4F-7F7F-0BA0-2B4E6C5A0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D10A3469-5766-6A9E-A420-AB3C6E6F2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Baltymų molekulių denatūracija</a:t>
            </a:r>
            <a:endParaRPr>
              <a:latin typeface="Times New Roman"/>
              <a:ea typeface="Times New Roman"/>
              <a:cs typeface="Times New Roman"/>
              <a:sym typeface="Times New Roman"/>
            </a:endParaRPr>
          </a:p>
        </p:txBody>
      </p:sp>
      <p:sp>
        <p:nvSpPr>
          <p:cNvPr id="165" name="Google Shape;165;p9"/>
          <p:cNvSpPr txBox="1">
            <a:spLocks noGrp="1"/>
          </p:cNvSpPr>
          <p:nvPr>
            <p:ph type="body" idx="1"/>
          </p:nvPr>
        </p:nvSpPr>
        <p:spPr>
          <a:xfrm>
            <a:off x="838200" y="1825625"/>
            <a:ext cx="764286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lt-LT">
                <a:latin typeface="Times New Roman"/>
                <a:ea typeface="Times New Roman"/>
                <a:cs typeface="Times New Roman"/>
                <a:sym typeface="Times New Roman"/>
              </a:rPr>
              <a:t>Denatūracija - procesas, kurio metu dėl nepalankių sąlygų pakinta baltymo molekulę sudarantys ryšiai ir dėl to prarandama baltymo antrinė, tretinė ar ketvirtinė struktūra ir jo biologinis aktyvumas.</a:t>
            </a:r>
            <a:endParaRPr/>
          </a:p>
          <a:p>
            <a:pPr marL="0" lvl="0" indent="0" algn="just"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Denatūraciją</a:t>
            </a:r>
            <a:r>
              <a:rPr lang="lt-LT">
                <a:latin typeface="Times New Roman"/>
                <a:ea typeface="Times New Roman"/>
                <a:cs typeface="Times New Roman"/>
                <a:sym typeface="Times New Roman"/>
              </a:rPr>
              <a:t> gali sukelti aukšta temperatūra, pH pokytis.</a:t>
            </a:r>
            <a:endParaRPr/>
          </a:p>
          <a:p>
            <a:pPr marL="0" lvl="0" indent="0" algn="l"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Globuliniai baltymai yra daug lengviau denatūruojami. </a:t>
            </a:r>
            <a:endParaRPr/>
          </a:p>
          <a:p>
            <a:pPr marL="0" lvl="0" indent="0" algn="just"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 </a:t>
            </a:r>
            <a:endParaRPr/>
          </a:p>
        </p:txBody>
      </p:sp>
      <p:pic>
        <p:nvPicPr>
          <p:cNvPr id="166" name="Google Shape;166;p9"/>
          <p:cNvPicPr preferRelativeResize="0"/>
          <p:nvPr/>
        </p:nvPicPr>
        <p:blipFill rotWithShape="1">
          <a:blip r:embed="rId3">
            <a:alphaModFix/>
          </a:blip>
          <a:srcRect/>
          <a:stretch/>
        </p:blipFill>
        <p:spPr>
          <a:xfrm>
            <a:off x="9054036" y="74810"/>
            <a:ext cx="2627424" cy="6102153"/>
          </a:xfrm>
          <a:prstGeom prst="rect">
            <a:avLst/>
          </a:prstGeom>
          <a:noFill/>
          <a:ln>
            <a:noFill/>
          </a:ln>
        </p:spPr>
      </p:pic>
      <p:sp>
        <p:nvSpPr>
          <p:cNvPr id="167" name="Google Shape;167;p9"/>
          <p:cNvSpPr txBox="1"/>
          <p:nvPr/>
        </p:nvSpPr>
        <p:spPr>
          <a:xfrm>
            <a:off x="9009427" y="6176963"/>
            <a:ext cx="27166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12 pav. Denatūracija</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73" name="Google Shape;17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lt-LT" sz="1800" dirty="0">
                <a:latin typeface="Times New Roman"/>
                <a:ea typeface="Times New Roman"/>
                <a:cs typeface="Times New Roman"/>
                <a:sym typeface="Times New Roman"/>
              </a:rPr>
              <a:t>1 pav. </a:t>
            </a:r>
            <a:r>
              <a:rPr lang="lt-LT" sz="1800" u="sng" dirty="0">
                <a:solidFill>
                  <a:schemeClr val="hlink"/>
                </a:solidFill>
                <a:latin typeface="Times New Roman"/>
                <a:ea typeface="Times New Roman"/>
                <a:cs typeface="Times New Roman"/>
                <a:sym typeface="Times New Roman"/>
                <a:hlinkClick r:id="rId3"/>
              </a:rPr>
              <a:t>https://cdn1.byjus.com/wp-content/uploads/2023/03/Peptide-Bond-01.png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2 pav. </a:t>
            </a:r>
            <a:r>
              <a:rPr lang="lt-LT" sz="1800" u="sng" dirty="0">
                <a:solidFill>
                  <a:schemeClr val="hlink"/>
                </a:solidFill>
                <a:latin typeface="Times New Roman"/>
                <a:ea typeface="Times New Roman"/>
                <a:cs typeface="Times New Roman"/>
                <a:sym typeface="Times New Roman"/>
                <a:hlinkClick r:id="rId4"/>
              </a:rPr>
              <a:t>https://lubrizolcdmo.com/wp-content/uploads/2019/10/figure2-Protein-Structure-626x1024.png.webp</a:t>
            </a:r>
            <a:r>
              <a:rPr lang="lt-LT" sz="1800" u="sng" dirty="0">
                <a:solidFill>
                  <a:schemeClr val="hlink"/>
                </a:solidFill>
                <a:latin typeface="Times New Roman"/>
                <a:ea typeface="Times New Roman"/>
                <a:cs typeface="Times New Roman"/>
                <a:sym typeface="Times New Roman"/>
              </a:rPr>
              <a:t> </a:t>
            </a:r>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3 pav. </a:t>
            </a:r>
            <a:r>
              <a:rPr lang="lt-LT" sz="1800" u="sng" dirty="0">
                <a:solidFill>
                  <a:schemeClr val="hlink"/>
                </a:solidFill>
                <a:latin typeface="Times New Roman"/>
                <a:ea typeface="Times New Roman"/>
                <a:cs typeface="Times New Roman"/>
                <a:sym typeface="Times New Roman"/>
                <a:hlinkClick r:id="rId5"/>
              </a:rPr>
              <a:t>https://ib.bioninja.com.au/_Media/fibrous-vs-globular-protein_med.jpeg</a:t>
            </a:r>
            <a:endParaRPr sz="18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4 pav. </a:t>
            </a:r>
            <a:r>
              <a:rPr lang="lt-LT" sz="1800" u="sng" dirty="0">
                <a:solidFill>
                  <a:schemeClr val="hlink"/>
                </a:solidFill>
                <a:latin typeface="Times New Roman"/>
                <a:ea typeface="Times New Roman"/>
                <a:cs typeface="Times New Roman"/>
                <a:sym typeface="Times New Roman"/>
                <a:hlinkClick r:id="rId6"/>
              </a:rPr>
              <a:t>https://en.wikipedia.org/wiki/Hemoglobin#/media/File:1GZX_Haemoglobin.png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5 pav. </a:t>
            </a:r>
            <a:r>
              <a:rPr lang="lt-LT" sz="1800" u="sng" dirty="0">
                <a:solidFill>
                  <a:schemeClr val="hlink"/>
                </a:solidFill>
                <a:latin typeface="Times New Roman"/>
                <a:ea typeface="Times New Roman"/>
                <a:cs typeface="Times New Roman"/>
                <a:sym typeface="Times New Roman"/>
                <a:hlinkClick r:id="rId7"/>
              </a:rPr>
              <a:t>https://en.wikipedia.org/wiki/Collagen#/media/File:Collagen_--_Smart-Servier_(cropped).jpg</a:t>
            </a:r>
            <a:endParaRPr sz="18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6, 7, 8, 9, 11 pav. </a:t>
            </a:r>
            <a:r>
              <a:rPr lang="lt-LT" sz="1800" u="sng" dirty="0">
                <a:solidFill>
                  <a:schemeClr val="hlink"/>
                </a:solidFill>
                <a:latin typeface="Times New Roman"/>
                <a:ea typeface="Times New Roman"/>
                <a:cs typeface="Times New Roman"/>
                <a:sym typeface="Times New Roman"/>
                <a:hlinkClick r:id="rId8"/>
              </a:rPr>
              <a:t>https://www.rcsb.org/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10 pav. </a:t>
            </a:r>
            <a:r>
              <a:rPr lang="lt-LT" sz="1800" u="sng" dirty="0">
                <a:solidFill>
                  <a:schemeClr val="hlink"/>
                </a:solidFill>
                <a:latin typeface="Times New Roman"/>
                <a:ea typeface="Times New Roman"/>
                <a:cs typeface="Times New Roman"/>
                <a:sym typeface="Times New Roman"/>
                <a:hlinkClick r:id="rId7"/>
              </a:rPr>
              <a:t>https://en.wikipedia.org/wiki/Collagen#/media/File:Collagen_--_Smart-Servier_(cropped).jpg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12 pav. </a:t>
            </a:r>
            <a:r>
              <a:rPr lang="lt-LT" sz="1800" u="sng" dirty="0">
                <a:solidFill>
                  <a:schemeClr val="hlink"/>
                </a:solidFill>
                <a:latin typeface="Times New Roman"/>
                <a:ea typeface="Times New Roman"/>
                <a:cs typeface="Times New Roman"/>
                <a:sym typeface="Times New Roman"/>
                <a:hlinkClick r:id="rId9"/>
              </a:rPr>
              <a:t>https://d3vrb2m3yrmyfi.cloudfront.net/media/edusys_2/content_uploads/2.4.6.1%20The%20denaturation%20of%20a%20normal%20protein.ef9530e767cfc646532d.png</a:t>
            </a:r>
            <a:r>
              <a:rPr lang="lt-LT" sz="1800" dirty="0">
                <a:latin typeface="Times New Roman"/>
                <a:ea typeface="Times New Roman"/>
                <a:cs typeface="Times New Roman"/>
                <a:sym typeface="Times New Roman"/>
              </a:rPr>
              <a:t> </a:t>
            </a:r>
            <a:endParaRPr dirty="0"/>
          </a:p>
          <a:p>
            <a:pPr marL="0" lvl="0" indent="0" algn="l" rtl="0">
              <a:lnSpc>
                <a:spcPct val="90000"/>
              </a:lnSpc>
              <a:spcBef>
                <a:spcPts val="1000"/>
              </a:spcBef>
              <a:spcAft>
                <a:spcPts val="0"/>
              </a:spcAft>
              <a:buClr>
                <a:schemeClr val="dk1"/>
              </a:buClr>
              <a:buSzPts val="1800"/>
              <a:buNone/>
            </a:pPr>
            <a:endParaRPr sz="1800"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r>
              <a:rPr lang="lt-LT" sz="4000">
                <a:latin typeface="Times New Roman"/>
                <a:ea typeface="Times New Roman"/>
                <a:cs typeface="Times New Roman"/>
                <a:sym typeface="Times New Roman"/>
              </a:rPr>
              <a:t>Peptidinio ryšio susidarymas</a:t>
            </a:r>
            <a:endParaRPr/>
          </a:p>
        </p:txBody>
      </p:sp>
      <p:pic>
        <p:nvPicPr>
          <p:cNvPr id="96" name="Google Shape;96;p2"/>
          <p:cNvPicPr preferRelativeResize="0"/>
          <p:nvPr/>
        </p:nvPicPr>
        <p:blipFill rotWithShape="1">
          <a:blip r:embed="rId3">
            <a:alphaModFix/>
          </a:blip>
          <a:srcRect/>
          <a:stretch/>
        </p:blipFill>
        <p:spPr>
          <a:xfrm>
            <a:off x="2635772" y="1387475"/>
            <a:ext cx="6185760" cy="4841424"/>
          </a:xfrm>
          <a:prstGeom prst="rect">
            <a:avLst/>
          </a:prstGeom>
          <a:noFill/>
          <a:ln>
            <a:noFill/>
          </a:ln>
        </p:spPr>
      </p:pic>
      <p:sp>
        <p:nvSpPr>
          <p:cNvPr id="97" name="Google Shape;97;p2"/>
          <p:cNvSpPr txBox="1"/>
          <p:nvPr/>
        </p:nvSpPr>
        <p:spPr>
          <a:xfrm>
            <a:off x="3455017" y="6343199"/>
            <a:ext cx="45472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b="0" i="0" u="none" strike="noStrike" cap="none">
                <a:solidFill>
                  <a:schemeClr val="dk1"/>
                </a:solidFill>
                <a:latin typeface="Times New Roman"/>
                <a:ea typeface="Times New Roman"/>
                <a:cs typeface="Times New Roman"/>
                <a:sym typeface="Times New Roman"/>
              </a:rPr>
              <a:t>1 pav. Peptidinio ryšio susidarymas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body" idx="1"/>
          </p:nvPr>
        </p:nvSpPr>
        <p:spPr>
          <a:xfrm>
            <a:off x="838200" y="1825625"/>
            <a:ext cx="60769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a:latin typeface="Times New Roman"/>
                <a:ea typeface="Times New Roman"/>
                <a:cs typeface="Times New Roman"/>
                <a:sym typeface="Times New Roman"/>
              </a:rPr>
              <a:t>Baltymų molekulės gali sudaryti keturias skirtingas struktūras.</a:t>
            </a:r>
            <a:endParaRPr/>
          </a:p>
          <a:p>
            <a:pPr marL="0" lvl="0" indent="0" algn="l"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Skirtingi baltymai gali sudaryti skirtingas struktūras.</a:t>
            </a:r>
            <a:endParaRPr/>
          </a:p>
          <a:p>
            <a:pPr marL="0" lvl="0" indent="0" algn="l"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Tretinė ir ketvirtinė struktūra yra kiekvieno baltymo unikali.</a:t>
            </a:r>
            <a:endParaRPr/>
          </a:p>
        </p:txBody>
      </p:sp>
      <p:pic>
        <p:nvPicPr>
          <p:cNvPr id="104" name="Google Shape;104;p3" descr="Paveikslėlis, kuriame yra tekstas, siuvinėjimas&#10;&#10;Automatiškai sugeneruotas aprašymas"/>
          <p:cNvPicPr preferRelativeResize="0"/>
          <p:nvPr/>
        </p:nvPicPr>
        <p:blipFill rotWithShape="1">
          <a:blip r:embed="rId3">
            <a:alphaModFix/>
          </a:blip>
          <a:srcRect r="11104"/>
          <a:stretch/>
        </p:blipFill>
        <p:spPr>
          <a:xfrm>
            <a:off x="7128387" y="49160"/>
            <a:ext cx="4713093" cy="6344871"/>
          </a:xfrm>
          <a:prstGeom prst="rect">
            <a:avLst/>
          </a:prstGeom>
          <a:noFill/>
          <a:ln>
            <a:noFill/>
          </a:ln>
        </p:spPr>
      </p:pic>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r>
              <a:rPr lang="lt-LT" sz="4000">
                <a:latin typeface="Times New Roman"/>
                <a:ea typeface="Times New Roman"/>
                <a:cs typeface="Times New Roman"/>
                <a:sym typeface="Times New Roman"/>
              </a:rPr>
              <a:t>Baltymų molekulių struktūros</a:t>
            </a:r>
            <a:endParaRPr/>
          </a:p>
        </p:txBody>
      </p:sp>
      <p:sp>
        <p:nvSpPr>
          <p:cNvPr id="106" name="Google Shape;106;p3"/>
          <p:cNvSpPr txBox="1"/>
          <p:nvPr/>
        </p:nvSpPr>
        <p:spPr>
          <a:xfrm>
            <a:off x="7380212" y="6400996"/>
            <a:ext cx="46819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2 pav. Baltymų molekulių struktūros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b="9023"/>
          <a:stretch/>
        </p:blipFill>
        <p:spPr>
          <a:xfrm flipH="1">
            <a:off x="2094203" y="1312293"/>
            <a:ext cx="7429500" cy="4695487"/>
          </a:xfrm>
          <a:prstGeom prst="rect">
            <a:avLst/>
          </a:prstGeom>
          <a:noFill/>
          <a:ln>
            <a:noFill/>
          </a:ln>
        </p:spPr>
      </p:pic>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Globuliniai ir fibriliniai baltymai</a:t>
            </a:r>
            <a:endParaRPr/>
          </a:p>
        </p:txBody>
      </p:sp>
      <p:sp>
        <p:nvSpPr>
          <p:cNvPr id="114" name="Google Shape;114;p4"/>
          <p:cNvSpPr txBox="1"/>
          <p:nvPr/>
        </p:nvSpPr>
        <p:spPr>
          <a:xfrm>
            <a:off x="2381250" y="6007780"/>
            <a:ext cx="74295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dirty="0">
                <a:solidFill>
                  <a:schemeClr val="dk1"/>
                </a:solidFill>
                <a:latin typeface="Times New Roman"/>
                <a:ea typeface="Times New Roman"/>
                <a:cs typeface="Times New Roman"/>
                <a:sym typeface="Times New Roman"/>
              </a:rPr>
              <a:t>3 pav. </a:t>
            </a:r>
            <a:r>
              <a:rPr lang="lt-LT" sz="2400" dirty="0" err="1">
                <a:solidFill>
                  <a:schemeClr val="dk1"/>
                </a:solidFill>
                <a:latin typeface="Times New Roman"/>
                <a:ea typeface="Times New Roman"/>
                <a:cs typeface="Times New Roman"/>
                <a:sym typeface="Times New Roman"/>
              </a:rPr>
              <a:t>Globulinis</a:t>
            </a:r>
            <a:r>
              <a:rPr lang="lt-LT" sz="2400" dirty="0">
                <a:solidFill>
                  <a:schemeClr val="dk1"/>
                </a:solidFill>
                <a:latin typeface="Times New Roman"/>
                <a:ea typeface="Times New Roman"/>
                <a:cs typeface="Times New Roman"/>
                <a:sym typeface="Times New Roman"/>
              </a:rPr>
              <a:t> (kairėje) ir </a:t>
            </a:r>
            <a:r>
              <a:rPr lang="lt-LT" sz="2400" dirty="0" err="1">
                <a:solidFill>
                  <a:schemeClr val="dk1"/>
                </a:solidFill>
                <a:latin typeface="Times New Roman"/>
                <a:ea typeface="Times New Roman"/>
                <a:cs typeface="Times New Roman"/>
                <a:sym typeface="Times New Roman"/>
              </a:rPr>
              <a:t>fibrilinis</a:t>
            </a:r>
            <a:r>
              <a:rPr lang="lt-LT" sz="2400" dirty="0">
                <a:solidFill>
                  <a:schemeClr val="dk1"/>
                </a:solidFill>
                <a:latin typeface="Times New Roman"/>
                <a:ea typeface="Times New Roman"/>
                <a:cs typeface="Times New Roman"/>
                <a:sym typeface="Times New Roman"/>
              </a:rPr>
              <a:t> (dešinėje) baltymas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t="6302"/>
          <a:stretch/>
        </p:blipFill>
        <p:spPr>
          <a:xfrm>
            <a:off x="5334000" y="216125"/>
            <a:ext cx="6858000" cy="6425749"/>
          </a:xfrm>
          <a:prstGeom prst="rect">
            <a:avLst/>
          </a:prstGeom>
          <a:noFill/>
          <a:ln>
            <a:noFill/>
          </a:ln>
        </p:spPr>
      </p:pic>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Globuliniai baltymai</a:t>
            </a:r>
            <a:endParaRPr/>
          </a:p>
        </p:txBody>
      </p:sp>
      <p:sp>
        <p:nvSpPr>
          <p:cNvPr id="122" name="Google Shape;122;p5"/>
          <p:cNvSpPr txBox="1">
            <a:spLocks noGrp="1"/>
          </p:cNvSpPr>
          <p:nvPr>
            <p:ph type="body" idx="1"/>
          </p:nvPr>
        </p:nvSpPr>
        <p:spPr>
          <a:xfrm>
            <a:off x="838200" y="1825625"/>
            <a:ext cx="48082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Sudėtingos tretinės struktūros.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Kompaktiškai susilankstę į rutuliuko pavidalą.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Tirpūs vandenyje.</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Kai kurie gali būti įgiję ketvirtinę struktūrą.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Didelė funkcijų įvairovė.</a:t>
            </a:r>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sp>
        <p:nvSpPr>
          <p:cNvPr id="123" name="Google Shape;123;p5"/>
          <p:cNvSpPr txBox="1"/>
          <p:nvPr/>
        </p:nvSpPr>
        <p:spPr>
          <a:xfrm>
            <a:off x="7584550" y="6176963"/>
            <a:ext cx="34780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4 pav. Globulinis baltymas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Globulinių baltymų pavyzdžiai</a:t>
            </a:r>
            <a:endParaRPr/>
          </a:p>
        </p:txBody>
      </p:sp>
      <p:sp>
        <p:nvSpPr>
          <p:cNvPr id="130" name="Google Shape;13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Fermentai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Antikūnai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Baltyminiai hormonai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Transportiniai baltymai</a:t>
            </a:r>
            <a:endParaRPr/>
          </a:p>
        </p:txBody>
      </p:sp>
      <p:pic>
        <p:nvPicPr>
          <p:cNvPr id="131" name="Google Shape;131;p6"/>
          <p:cNvPicPr preferRelativeResize="0"/>
          <p:nvPr/>
        </p:nvPicPr>
        <p:blipFill rotWithShape="1">
          <a:blip r:embed="rId3">
            <a:alphaModFix/>
          </a:blip>
          <a:srcRect/>
          <a:stretch/>
        </p:blipFill>
        <p:spPr>
          <a:xfrm>
            <a:off x="8907780" y="-175133"/>
            <a:ext cx="2990962" cy="3306908"/>
          </a:xfrm>
          <a:prstGeom prst="rect">
            <a:avLst/>
          </a:prstGeom>
          <a:noFill/>
          <a:ln>
            <a:noFill/>
          </a:ln>
        </p:spPr>
      </p:pic>
      <p:pic>
        <p:nvPicPr>
          <p:cNvPr id="132" name="Google Shape;132;p6"/>
          <p:cNvPicPr preferRelativeResize="0"/>
          <p:nvPr/>
        </p:nvPicPr>
        <p:blipFill rotWithShape="1">
          <a:blip r:embed="rId4">
            <a:alphaModFix/>
          </a:blip>
          <a:srcRect/>
          <a:stretch/>
        </p:blipFill>
        <p:spPr>
          <a:xfrm>
            <a:off x="4583799" y="1211886"/>
            <a:ext cx="3086100" cy="4037835"/>
          </a:xfrm>
          <a:prstGeom prst="rect">
            <a:avLst/>
          </a:prstGeom>
          <a:noFill/>
          <a:ln>
            <a:noFill/>
          </a:ln>
        </p:spPr>
      </p:pic>
      <p:pic>
        <p:nvPicPr>
          <p:cNvPr id="133" name="Google Shape;133;p6"/>
          <p:cNvPicPr preferRelativeResize="0"/>
          <p:nvPr/>
        </p:nvPicPr>
        <p:blipFill rotWithShape="1">
          <a:blip r:embed="rId5">
            <a:alphaModFix/>
          </a:blip>
          <a:srcRect/>
          <a:stretch/>
        </p:blipFill>
        <p:spPr>
          <a:xfrm>
            <a:off x="7946617" y="3031927"/>
            <a:ext cx="3312795" cy="3045188"/>
          </a:xfrm>
          <a:prstGeom prst="rect">
            <a:avLst/>
          </a:prstGeom>
          <a:noFill/>
          <a:ln>
            <a:noFill/>
          </a:ln>
        </p:spPr>
      </p:pic>
      <p:sp>
        <p:nvSpPr>
          <p:cNvPr id="134" name="Google Shape;134;p6"/>
          <p:cNvSpPr txBox="1"/>
          <p:nvPr/>
        </p:nvSpPr>
        <p:spPr>
          <a:xfrm>
            <a:off x="9423848" y="2840381"/>
            <a:ext cx="25292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5 pav. Fermentas amilazė</a:t>
            </a:r>
            <a:endParaRPr sz="1800">
              <a:solidFill>
                <a:schemeClr val="dk1"/>
              </a:solidFill>
              <a:latin typeface="Times New Roman"/>
              <a:ea typeface="Times New Roman"/>
              <a:cs typeface="Times New Roman"/>
              <a:sym typeface="Times New Roman"/>
            </a:endParaRPr>
          </a:p>
        </p:txBody>
      </p:sp>
      <p:sp>
        <p:nvSpPr>
          <p:cNvPr id="135" name="Google Shape;135;p6"/>
          <p:cNvSpPr txBox="1"/>
          <p:nvPr/>
        </p:nvSpPr>
        <p:spPr>
          <a:xfrm>
            <a:off x="8302888" y="5814511"/>
            <a:ext cx="21381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8 pav. Hemoglobinas</a:t>
            </a:r>
            <a:endParaRPr/>
          </a:p>
        </p:txBody>
      </p:sp>
      <p:sp>
        <p:nvSpPr>
          <p:cNvPr id="136" name="Google Shape;136;p6"/>
          <p:cNvSpPr txBox="1"/>
          <p:nvPr/>
        </p:nvSpPr>
        <p:spPr>
          <a:xfrm>
            <a:off x="4691916" y="4822831"/>
            <a:ext cx="26318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6 pav. Hormonas insulinas</a:t>
            </a:r>
            <a:endParaRPr dirty="0"/>
          </a:p>
        </p:txBody>
      </p:sp>
      <p:pic>
        <p:nvPicPr>
          <p:cNvPr id="137" name="Google Shape;137;p6"/>
          <p:cNvPicPr preferRelativeResize="0"/>
          <p:nvPr/>
        </p:nvPicPr>
        <p:blipFill rotWithShape="1">
          <a:blip r:embed="rId6">
            <a:alphaModFix/>
          </a:blip>
          <a:srcRect/>
          <a:stretch/>
        </p:blipFill>
        <p:spPr>
          <a:xfrm rot="-2154119">
            <a:off x="1043826" y="3272804"/>
            <a:ext cx="2990962" cy="3714408"/>
          </a:xfrm>
          <a:prstGeom prst="rect">
            <a:avLst/>
          </a:prstGeom>
          <a:noFill/>
          <a:ln>
            <a:noFill/>
          </a:ln>
        </p:spPr>
      </p:pic>
      <p:sp>
        <p:nvSpPr>
          <p:cNvPr id="138" name="Google Shape;138;p6"/>
          <p:cNvSpPr txBox="1"/>
          <p:nvPr/>
        </p:nvSpPr>
        <p:spPr>
          <a:xfrm>
            <a:off x="3277856" y="5892449"/>
            <a:ext cx="17278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7 pav. Antikūnas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Fibriliniai baltymai</a:t>
            </a:r>
            <a:endParaRPr/>
          </a:p>
        </p:txBody>
      </p:sp>
      <p:sp>
        <p:nvSpPr>
          <p:cNvPr id="145" name="Google Shape;14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Sudaro ilgos lygiagrečios </a:t>
            </a:r>
            <a:r>
              <a:rPr lang="lt-LT" dirty="0" err="1">
                <a:latin typeface="Times New Roman"/>
                <a:ea typeface="Times New Roman"/>
                <a:cs typeface="Times New Roman"/>
                <a:sym typeface="Times New Roman"/>
              </a:rPr>
              <a:t>polipeptidinės</a:t>
            </a:r>
            <a:r>
              <a:rPr lang="lt-LT" dirty="0">
                <a:latin typeface="Times New Roman"/>
                <a:ea typeface="Times New Roman"/>
                <a:cs typeface="Times New Roman"/>
                <a:sym typeface="Times New Roman"/>
              </a:rPr>
              <a:t> struktūros.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Netirpūs vandenyje.</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Atsparūs mechaniniam poveikiui.</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Dažniausiai atlieka struktūrinę funkciją.</a:t>
            </a:r>
            <a:endParaRPr dirty="0"/>
          </a:p>
          <a:p>
            <a:pPr marL="228600" lvl="0" indent="-50800" algn="l" rtl="0">
              <a:lnSpc>
                <a:spcPct val="90000"/>
              </a:lnSpc>
              <a:spcBef>
                <a:spcPts val="1000"/>
              </a:spcBef>
              <a:spcAft>
                <a:spcPts val="0"/>
              </a:spcAft>
              <a:buClr>
                <a:schemeClr val="dk1"/>
              </a:buClr>
              <a:buSzPts val="2800"/>
              <a:buNone/>
            </a:pPr>
            <a:endParaRPr dirty="0">
              <a:latin typeface="Times New Roman"/>
              <a:ea typeface="Times New Roman"/>
              <a:cs typeface="Times New Roman"/>
              <a:sym typeface="Times New Roman"/>
            </a:endParaRPr>
          </a:p>
        </p:txBody>
      </p:sp>
      <p:sp>
        <p:nvSpPr>
          <p:cNvPr id="146" name="Google Shape;146;p7"/>
          <p:cNvSpPr txBox="1"/>
          <p:nvPr/>
        </p:nvSpPr>
        <p:spPr>
          <a:xfrm>
            <a:off x="8047254" y="6176963"/>
            <a:ext cx="33065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9 pav. Fibrilinis baltymas</a:t>
            </a:r>
            <a:endParaRPr/>
          </a:p>
        </p:txBody>
      </p:sp>
      <p:pic>
        <p:nvPicPr>
          <p:cNvPr id="147" name="Google Shape;147;p7"/>
          <p:cNvPicPr preferRelativeResize="0"/>
          <p:nvPr/>
        </p:nvPicPr>
        <p:blipFill rotWithShape="1">
          <a:blip r:embed="rId3">
            <a:alphaModFix/>
          </a:blip>
          <a:srcRect t="6595" b="7096"/>
          <a:stretch/>
        </p:blipFill>
        <p:spPr>
          <a:xfrm>
            <a:off x="8882433" y="257944"/>
            <a:ext cx="1568058" cy="59190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Fibrilinių baltymų pavyzdžiai</a:t>
            </a:r>
            <a:endParaRPr/>
          </a:p>
        </p:txBody>
      </p:sp>
      <p:sp>
        <p:nvSpPr>
          <p:cNvPr id="154" name="Google Shape;154;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Kolagenas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Keratinas</a:t>
            </a:r>
            <a:endParaRPr/>
          </a:p>
        </p:txBody>
      </p:sp>
      <p:pic>
        <p:nvPicPr>
          <p:cNvPr id="155" name="Google Shape;155;p8"/>
          <p:cNvPicPr preferRelativeResize="0"/>
          <p:nvPr/>
        </p:nvPicPr>
        <p:blipFill rotWithShape="1">
          <a:blip r:embed="rId3">
            <a:alphaModFix/>
          </a:blip>
          <a:srcRect l="-3392" t="6523" r="-1" b="6668"/>
          <a:stretch/>
        </p:blipFill>
        <p:spPr>
          <a:xfrm>
            <a:off x="10772775" y="223679"/>
            <a:ext cx="803910" cy="5953284"/>
          </a:xfrm>
          <a:prstGeom prst="rect">
            <a:avLst/>
          </a:prstGeom>
          <a:noFill/>
          <a:ln>
            <a:noFill/>
          </a:ln>
        </p:spPr>
      </p:pic>
      <p:pic>
        <p:nvPicPr>
          <p:cNvPr id="156" name="Google Shape;156;p8" descr="undefined"/>
          <p:cNvPicPr preferRelativeResize="0"/>
          <p:nvPr/>
        </p:nvPicPr>
        <p:blipFill rotWithShape="1">
          <a:blip r:embed="rId4">
            <a:alphaModFix/>
          </a:blip>
          <a:srcRect l="11089" r="69524" b="9930"/>
          <a:stretch/>
        </p:blipFill>
        <p:spPr>
          <a:xfrm>
            <a:off x="7966709" y="111839"/>
            <a:ext cx="2148841" cy="6176963"/>
          </a:xfrm>
          <a:prstGeom prst="rect">
            <a:avLst/>
          </a:prstGeom>
          <a:noFill/>
          <a:ln>
            <a:noFill/>
          </a:ln>
        </p:spPr>
      </p:pic>
      <p:sp>
        <p:nvSpPr>
          <p:cNvPr id="157" name="Google Shape;157;p8"/>
          <p:cNvSpPr txBox="1"/>
          <p:nvPr/>
        </p:nvSpPr>
        <p:spPr>
          <a:xfrm>
            <a:off x="7432171" y="6192906"/>
            <a:ext cx="24457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10 pav. Kolagenas</a:t>
            </a:r>
            <a:endParaRPr/>
          </a:p>
        </p:txBody>
      </p:sp>
      <p:sp>
        <p:nvSpPr>
          <p:cNvPr id="158" name="Google Shape;158;p8"/>
          <p:cNvSpPr txBox="1"/>
          <p:nvPr/>
        </p:nvSpPr>
        <p:spPr>
          <a:xfrm>
            <a:off x="9877905" y="6172656"/>
            <a:ext cx="24457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dirty="0">
                <a:solidFill>
                  <a:schemeClr val="dk1"/>
                </a:solidFill>
                <a:latin typeface="Times New Roman"/>
                <a:ea typeface="Times New Roman"/>
                <a:cs typeface="Times New Roman"/>
                <a:sym typeface="Times New Roman"/>
              </a:rPr>
              <a:t>11 pav. Keratinas</a:t>
            </a:r>
            <a:endParaRPr dirty="0"/>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1057</Words>
  <Application>Microsoft Office PowerPoint</Application>
  <PresentationFormat>Plačiaekranė</PresentationFormat>
  <Paragraphs>79</Paragraphs>
  <Slides>11</Slides>
  <Notes>10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arial</vt:lpstr>
      <vt:lpstr>Calibri</vt:lpstr>
      <vt:lpstr>Times New Roman</vt:lpstr>
      <vt:lpstr>„Office“ tema</vt:lpstr>
      <vt:lpstr>Globuliniai ir fibriliniai baltymai</vt:lpstr>
      <vt:lpstr>„PowerPoint“ pateiktis</vt:lpstr>
      <vt:lpstr>Peptidinio ryšio susidarymas</vt:lpstr>
      <vt:lpstr>Baltymų molekulių struktūros</vt:lpstr>
      <vt:lpstr>Globuliniai ir fibriliniai baltymai</vt:lpstr>
      <vt:lpstr>Globuliniai baltymai</vt:lpstr>
      <vt:lpstr>Globulinių baltymų pavyzdžiai</vt:lpstr>
      <vt:lpstr>Fibriliniai baltymai</vt:lpstr>
      <vt:lpstr>Fibrilinių baltymų pavyzdžiai</vt:lpstr>
      <vt:lpstr>Baltymų molekulių denatūracija</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Globuliniai ir fibriliniai baltymai</dc:title>
  <dc:creator>Simas</dc:creator>
  <cp:lastModifiedBy>Simas</cp:lastModifiedBy>
  <cp:revision>2</cp:revision>
  <dcterms:created xsi:type="dcterms:W3CDTF">2023-08-20T15:45:34Z</dcterms:created>
  <dcterms:modified xsi:type="dcterms:W3CDTF">2023-09-02T16:15:40Z</dcterms:modified>
</cp:coreProperties>
</file>