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YDqVXn8x02c8cGM4AaLLG7jW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leta Kundrotiene" initials="" lastIdx="1" clrIdx="0"/>
  <p:cmAuthor id="1" name="Alyda Daulenskienė"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30" autoAdjust="0"/>
  </p:normalViewPr>
  <p:slideViewPr>
    <p:cSldViewPr snapToGrid="0">
      <p:cViewPr varScale="1">
        <p:scale>
          <a:sx n="67" d="100"/>
          <a:sy n="67" d="100"/>
        </p:scale>
        <p:origin x="126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Plazminės membranos pagrindą sudaro fosfolipidų dvisluoksnis. Fosfolipidų dvisluoksnyje išsidėsto kitos molekulės: baltymai, cholesterolis, glikolipidai, glikoproteinai. Dėl specifinių fosfolipidų savybių, membrana yra patvari, nors jos konsistencija panaši į aliejaus, tai suteikia membranai paslankumo ir galimybę lengvai keisti formą. </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Fosfolipidai yra sudaryti iš </a:t>
            </a:r>
            <a:r>
              <a:rPr lang="lt-LT" dirty="0" err="1">
                <a:latin typeface="Times New Roman"/>
                <a:ea typeface="Times New Roman"/>
                <a:cs typeface="Times New Roman"/>
                <a:sym typeface="Times New Roman"/>
              </a:rPr>
              <a:t>hidrofilinės</a:t>
            </a:r>
            <a:r>
              <a:rPr lang="lt-LT" dirty="0">
                <a:latin typeface="Times New Roman"/>
                <a:ea typeface="Times New Roman"/>
                <a:cs typeface="Times New Roman"/>
                <a:sym typeface="Times New Roman"/>
              </a:rPr>
              <a:t> galvutės ir hidrofobinės uodegėlės. Fosfolipidų poliškumas užtikrina jų išsidėstymą </a:t>
            </a:r>
            <a:r>
              <a:rPr lang="lt-LT" dirty="0" err="1">
                <a:latin typeface="Times New Roman"/>
                <a:ea typeface="Times New Roman"/>
                <a:cs typeface="Times New Roman"/>
                <a:sym typeface="Times New Roman"/>
              </a:rPr>
              <a:t>dvisluoksniu</a:t>
            </a:r>
            <a:r>
              <a:rPr lang="lt-LT" dirty="0">
                <a:latin typeface="Times New Roman"/>
                <a:ea typeface="Times New Roman"/>
                <a:cs typeface="Times New Roman"/>
                <a:sym typeface="Times New Roman"/>
              </a:rPr>
              <a:t>. </a:t>
            </a:r>
            <a:r>
              <a:rPr lang="lt-LT" dirty="0" err="1">
                <a:latin typeface="Times New Roman"/>
                <a:ea typeface="Times New Roman"/>
                <a:cs typeface="Times New Roman"/>
                <a:sym typeface="Times New Roman"/>
              </a:rPr>
              <a:t>Hidrofilinės</a:t>
            </a:r>
            <a:r>
              <a:rPr lang="lt-LT" dirty="0">
                <a:latin typeface="Times New Roman"/>
                <a:ea typeface="Times New Roman"/>
                <a:cs typeface="Times New Roman"/>
                <a:sym typeface="Times New Roman"/>
              </a:rPr>
              <a:t> galvutės sudaro ryšius su vandeniu, todėl  yra nukreiptos į membranos išorę, kurioje yra vandens, o uodegėlės – į membranos vidų, iš kurio, dėl savo hidrofobinių savybių išstumia vandenį.</a:t>
            </a:r>
            <a:endParaRPr dirty="0"/>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Baltymai membranoje atlieka pernašos, </a:t>
            </a:r>
            <a:r>
              <a:rPr lang="lt-LT" dirty="0" err="1">
                <a:latin typeface="Times New Roman"/>
                <a:ea typeface="Times New Roman"/>
                <a:cs typeface="Times New Roman"/>
                <a:sym typeface="Times New Roman"/>
              </a:rPr>
              <a:t>receptorinę</a:t>
            </a:r>
            <a:r>
              <a:rPr lang="lt-LT" dirty="0">
                <a:latin typeface="Times New Roman"/>
                <a:ea typeface="Times New Roman"/>
                <a:cs typeface="Times New Roman"/>
                <a:sym typeface="Times New Roman"/>
              </a:rPr>
              <a:t>, katalizinę  ar kitas funkcijas. Jie gali būti įsitvirtinę paviršiuje arba kiaurai perverti membraną. Cholesterolis reguliuoja membranos laidumą, kitų molekulių membranoje judrumą. Cholesterolis nėra sutinkamas augalinėse ląstelėse. Membranoje esantys angliavandeniai gali sudaryti </a:t>
            </a:r>
            <a:r>
              <a:rPr lang="lt-LT" dirty="0" err="1">
                <a:latin typeface="Times New Roman"/>
                <a:ea typeface="Times New Roman"/>
                <a:cs typeface="Times New Roman"/>
                <a:sym typeface="Times New Roman"/>
              </a:rPr>
              <a:t>glikolipidus</a:t>
            </a:r>
            <a:r>
              <a:rPr lang="lt-LT" dirty="0">
                <a:latin typeface="Times New Roman"/>
                <a:ea typeface="Times New Roman"/>
                <a:cs typeface="Times New Roman"/>
                <a:sym typeface="Times New Roman"/>
              </a:rPr>
              <a:t> ar </a:t>
            </a:r>
            <a:r>
              <a:rPr lang="lt-LT" dirty="0" err="1">
                <a:latin typeface="Times New Roman"/>
                <a:ea typeface="Times New Roman"/>
                <a:cs typeface="Times New Roman"/>
                <a:sym typeface="Times New Roman"/>
              </a:rPr>
              <a:t>glikoproteinus</a:t>
            </a:r>
            <a:r>
              <a:rPr lang="lt-LT" dirty="0">
                <a:latin typeface="Times New Roman"/>
                <a:ea typeface="Times New Roman"/>
                <a:cs typeface="Times New Roman"/>
                <a:sym typeface="Times New Roman"/>
              </a:rPr>
              <a:t>, kurių funkcija membranoje – padėti ląstelėms atpažinti vienai kitą. </a:t>
            </a:r>
            <a:endParaRPr dirty="0"/>
          </a:p>
          <a:p>
            <a:pPr marL="0" lvl="0" indent="0" algn="l" rtl="0">
              <a:spcBef>
                <a:spcPts val="0"/>
              </a:spcBef>
              <a:spcAft>
                <a:spcPts val="0"/>
              </a:spcAft>
              <a:buNone/>
            </a:pPr>
            <a:endParaRPr dirty="0"/>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1920 m. grupė mokslininkų atliko eksperimentą, kurio metu buvo </a:t>
            </a:r>
            <a:r>
              <a:rPr lang="lt-LT">
                <a:latin typeface="Times New Roman"/>
                <a:ea typeface="Times New Roman"/>
                <a:cs typeface="Times New Roman"/>
                <a:sym typeface="Times New Roman"/>
              </a:rPr>
              <a:t>įrodyta, kad plazminė membrana yra sudaryta iš fosfolipidų dvisluoksnio. Eksperimento metu buvo lyginamas eritrocito ląstelės ir vienu sluoksniu išdėstytų tos pačios ląstelės fosfolipidų paviršiaus plotą. Nustatytas paviršiaus ploto santykis - 1:2. Mokslininkai suprato, kad toks santykis reiškia, kad fosfolipidai membranoje išsidėsto dviem sluoksniais. </a:t>
            </a:r>
            <a:endParaRPr/>
          </a:p>
          <a:p>
            <a:pPr marL="0" lvl="0" indent="0" algn="l" rtl="0">
              <a:spcBef>
                <a:spcPts val="0"/>
              </a:spcBef>
              <a:spcAft>
                <a:spcPts val="0"/>
              </a:spcAft>
              <a:buNone/>
            </a:pP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a:t>1935 m. buvo pasiūlytas naujas ląstelės membranos modelis, kuris rėmėsi elektroniniu mikroskopu darytomis plazminės membranos nuotraukomis. </a:t>
            </a:r>
            <a:r>
              <a:rPr lang="lt-LT">
                <a:latin typeface="Times New Roman"/>
                <a:ea typeface="Times New Roman"/>
                <a:cs typeface="Times New Roman"/>
                <a:sym typeface="Times New Roman"/>
              </a:rPr>
              <a:t>Nuotraukose buvo matoma, kad membranos dvisluoksnio viduryje yra šviesesnė dalis. Buvo padaryta klaidinga išvada, kad baltymai, apie kurių egzistavimą membranoje jau buvo žinoma anksčiau, išsidėsto ant fosfolipidų sluoksnio. Šis modelis pavadintas mokslininkų vardu - Davsono – Danielli membranos modelis.</a:t>
            </a:r>
            <a:endParaRPr/>
          </a:p>
          <a:p>
            <a:pPr marL="0" marR="0" lvl="0" indent="0" algn="l" rtl="0">
              <a:lnSpc>
                <a:spcPct val="100000"/>
              </a:lnSpc>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lt-LT">
                <a:latin typeface="Times New Roman"/>
                <a:ea typeface="Times New Roman"/>
                <a:cs typeface="Times New Roman"/>
                <a:sym typeface="Times New Roman"/>
              </a:rPr>
              <a:t>Nors Davsono – Danielli membranos modelis ilgą laiką buvo plačiai naudojamas ir priimtas, 1972 m. </a:t>
            </a:r>
            <a:r>
              <a:rPr lang="lt-LT" sz="1200">
                <a:latin typeface="Times New Roman"/>
                <a:ea typeface="Times New Roman"/>
                <a:cs typeface="Times New Roman"/>
                <a:sym typeface="Times New Roman"/>
              </a:rPr>
              <a:t>S. Singerisir G. Nikolsonas pasiūlė ir aprašė naują membranos modelį. </a:t>
            </a:r>
            <a:r>
              <a:rPr lang="lt-LT">
                <a:latin typeface="Times New Roman"/>
                <a:ea typeface="Times New Roman"/>
                <a:cs typeface="Times New Roman"/>
                <a:sym typeface="Times New Roman"/>
              </a:rPr>
              <a:t>Modelyje aiškinama, kad baltymai gali būti įvairiai įsitvirtinę membranoje – jie nėra pilnai ir tvirtai padengę membranos išorės. Nustatyta, kad membranos baltymai gali laisvai judėti fosfolipidų dvisluoksniu, todėl šis modelis vadinamas takiosios mozaikos modeliu. </a:t>
            </a:r>
            <a:endParaRPr/>
          </a:p>
          <a:p>
            <a:pPr marL="0" marR="0" lvl="0" indent="0" algn="l" rtl="0">
              <a:lnSpc>
                <a:spcPct val="100000"/>
              </a:lnSpc>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a:t>Dar prieš pasirodant takiosios mozaikos modeliui, 1970 m., buvo atliktas eksperimentas, kuris įrodo, kad baltymai membranoje juda savaime ir laisvai. </a:t>
            </a:r>
            <a:r>
              <a:rPr lang="lt-LT">
                <a:latin typeface="Times New Roman"/>
                <a:ea typeface="Times New Roman"/>
                <a:cs typeface="Times New Roman"/>
                <a:sym typeface="Times New Roman"/>
              </a:rPr>
              <a:t>Eksperimento metu buvo sulietos žmogaus ir pelės ląstelės su tik joms būdingais baltymais. Po kurio laiko baltymai bendroje membranoje buvo susimaišę. Tai įrodo, kad baltymai gali laisvai judėti membrana. </a:t>
            </a:r>
            <a:endParaRPr/>
          </a:p>
          <a:p>
            <a:pPr marL="0" lvl="0" indent="0" algn="l" rtl="0">
              <a:spcBef>
                <a:spcPts val="0"/>
              </a:spcBef>
              <a:spcAft>
                <a:spcPts val="0"/>
              </a:spcAft>
              <a:buNone/>
            </a:pPr>
            <a:endParaRPr/>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27"/>
        <p:cNvGrpSpPr/>
        <p:nvPr/>
      </p:nvGrpSpPr>
      <p:grpSpPr>
        <a:xfrm>
          <a:off x="0" y="0"/>
          <a:ext cx="0" cy="0"/>
          <a:chOff x="0" y="0"/>
          <a:chExt cx="0" cy="0"/>
        </a:xfrm>
      </p:grpSpPr>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youtube.com/watch?v=nsklF1w4eo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ib.bioninja.com.au/_Media/membrane-models_med.jpeg" TargetMode="External"/><Relationship Id="rId3" Type="http://schemas.openxmlformats.org/officeDocument/2006/relationships/hyperlink" Target="https://upload.wikimedia.org/wikipedia/commons/thumb/3/3a/Cell_membrane_detailed_diagram_4.svg/800px-Cell_membrane_detailed_diagram_4.svg.png" TargetMode="External"/><Relationship Id="rId7" Type="http://schemas.openxmlformats.org/officeDocument/2006/relationships/hyperlink" Target="https://www.teachingexpertise.com/wp-content/uploads/2023/01/10-Captivating-Cell-Membrane-Activities.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ytochemistry.net/_Media/emview_med_hr.jpeg" TargetMode="External"/><Relationship Id="rId5" Type="http://schemas.openxmlformats.org/officeDocument/2006/relationships/hyperlink" Target="https://www.researchgate.net/publication/269769274/figure/fig10/AS:273805188792344@1442291652775/Surface-measurement-of-membrane-lipid-monolayers-as-a-way-to-determine-membrane.png" TargetMode="External"/><Relationship Id="rId4" Type="http://schemas.openxmlformats.org/officeDocument/2006/relationships/hyperlink" Target="https://microbenotes.com/wp-content/uploads/2022/09/Phospholipid-Bilayer.jpg" TargetMode="External"/><Relationship Id="rId9" Type="http://schemas.openxmlformats.org/officeDocument/2006/relationships/hyperlink" Target="https://slideplayer.com/slide/15513595/93/images/7/Proof%3A+Mouse-Human+Cell+Hybridoma.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a:latin typeface="Times New Roman"/>
                <a:ea typeface="Times New Roman"/>
                <a:cs typeface="Times New Roman"/>
                <a:sym typeface="Times New Roman"/>
              </a:rPr>
              <a:t>Takiosios mozaikos modelis</a:t>
            </a:r>
            <a:endParaRPr>
              <a:latin typeface="Times New Roman"/>
              <a:ea typeface="Times New Roman"/>
              <a:cs typeface="Times New Roman"/>
              <a:sym typeface="Times New Roman"/>
            </a:endParaRPr>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lt-LT" sz="1800" dirty="0">
                <a:latin typeface="Times New Roman"/>
                <a:ea typeface="Times New Roman"/>
                <a:cs typeface="Times New Roman"/>
                <a:sym typeface="Times New Roman"/>
              </a:rPr>
              <a:t>Bendrosios biologijos programos mokymosi turinys:</a:t>
            </a:r>
            <a:endParaRPr dirty="0"/>
          </a:p>
          <a:p>
            <a:pPr marL="0" lvl="0" indent="0" algn="l" rtl="0">
              <a:lnSpc>
                <a:spcPct val="90000"/>
              </a:lnSpc>
              <a:spcBef>
                <a:spcPts val="1000"/>
              </a:spcBef>
              <a:spcAft>
                <a:spcPts val="0"/>
              </a:spcAft>
              <a:buClr>
                <a:schemeClr val="dk1"/>
              </a:buClr>
              <a:buSzPts val="1800"/>
              <a:buNone/>
            </a:pPr>
            <a:r>
              <a:rPr lang="lt-LT" sz="1800" dirty="0">
                <a:latin typeface="Times New Roman"/>
                <a:ea typeface="Times New Roman"/>
                <a:cs typeface="Times New Roman"/>
                <a:sym typeface="Times New Roman"/>
              </a:rPr>
              <a:t>29.1.2. Paaiškinti S. </a:t>
            </a:r>
            <a:r>
              <a:rPr lang="lt-LT" sz="1800" dirty="0" err="1">
                <a:latin typeface="Times New Roman"/>
                <a:ea typeface="Times New Roman"/>
                <a:cs typeface="Times New Roman"/>
                <a:sym typeface="Times New Roman"/>
              </a:rPr>
              <a:t>Singerio</a:t>
            </a:r>
            <a:r>
              <a:rPr lang="lt-LT" sz="1800" dirty="0">
                <a:latin typeface="Times New Roman"/>
                <a:ea typeface="Times New Roman"/>
                <a:cs typeface="Times New Roman"/>
                <a:sym typeface="Times New Roman"/>
              </a:rPr>
              <a:t> ir G. Nikolsono takiosios mozaikos modelį. </a:t>
            </a:r>
            <a:endParaRPr dirty="0">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70C657C6-39FB-14F3-C4D3-0394A587D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289DE25D-67C8-62FF-4C82-07FCEBAC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p:cNvPicPr preferRelativeResize="0"/>
          <p:nvPr/>
        </p:nvPicPr>
        <p:blipFill rotWithShape="1">
          <a:blip r:embed="rId3">
            <a:alphaModFix/>
          </a:blip>
          <a:srcRect/>
          <a:stretch/>
        </p:blipFill>
        <p:spPr>
          <a:xfrm>
            <a:off x="18523" y="1310456"/>
            <a:ext cx="12154953" cy="4237087"/>
          </a:xfrm>
          <a:prstGeom prst="rect">
            <a:avLst/>
          </a:prstGeom>
          <a:noFill/>
          <a:ln>
            <a:noFill/>
          </a:ln>
        </p:spPr>
      </p:pic>
      <p:sp>
        <p:nvSpPr>
          <p:cNvPr id="161" name="Google Shape;161;p9"/>
          <p:cNvSpPr txBox="1"/>
          <p:nvPr/>
        </p:nvSpPr>
        <p:spPr>
          <a:xfrm>
            <a:off x="1779753" y="5745055"/>
            <a:ext cx="86324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0" i="0" u="sng" strike="noStrike" cap="none">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Video: Ląstelės membrana daug sudėtingesnė nei tu galvojai. Ted-Ed. (5 min 20 s, anglų k.)</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67" name="Google Shape;16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lt-LT" sz="2400">
                <a:latin typeface="Times New Roman"/>
                <a:ea typeface="Times New Roman"/>
                <a:cs typeface="Times New Roman"/>
                <a:sym typeface="Times New Roman"/>
              </a:rPr>
              <a:t>1 pav. </a:t>
            </a:r>
            <a:r>
              <a:rPr lang="lt-LT" sz="2400" u="sng">
                <a:solidFill>
                  <a:schemeClr val="hlink"/>
                </a:solidFill>
                <a:latin typeface="Times New Roman"/>
                <a:ea typeface="Times New Roman"/>
                <a:cs typeface="Times New Roman"/>
                <a:sym typeface="Times New Roman"/>
                <a:hlinkClick r:id="rId3"/>
              </a:rPr>
              <a:t>https://upload.wikimedia.org/wikipedia/commons/thumb/3/3a/Cell_membrane_detailed_diagram_4.svg/800px-Cell_membrane_detailed_diagram_4.svg.png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2 pav. </a:t>
            </a:r>
            <a:r>
              <a:rPr lang="lt-LT" sz="2400" u="sng">
                <a:solidFill>
                  <a:schemeClr val="hlink"/>
                </a:solidFill>
                <a:latin typeface="Times New Roman"/>
                <a:ea typeface="Times New Roman"/>
                <a:cs typeface="Times New Roman"/>
                <a:sym typeface="Times New Roman"/>
                <a:hlinkClick r:id="rId4"/>
              </a:rPr>
              <a:t>https://microbenotes.com/wp-content/uploads/2022/09/Phospholipid-Bilayer.jpg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u="sng">
                <a:solidFill>
                  <a:schemeClr val="hlink"/>
                </a:solidFill>
                <a:latin typeface="Times New Roman"/>
                <a:ea typeface="Times New Roman"/>
                <a:cs typeface="Times New Roman"/>
                <a:sym typeface="Times New Roman"/>
                <a:hlinkClick r:id="rId5"/>
              </a:rPr>
              <a:t>https://www.researchgate.net/publication/269769274/figure/fig10/AS:273805188792344@1442291652775/Surface-measurement-of-membrane-lipid-monolayers-as-a-way-to-determine-membrane.png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u="sng">
                <a:solidFill>
                  <a:schemeClr val="hlink"/>
                </a:solidFill>
                <a:latin typeface="Times New Roman"/>
                <a:ea typeface="Times New Roman"/>
                <a:cs typeface="Times New Roman"/>
                <a:sym typeface="Times New Roman"/>
                <a:hlinkClick r:id="rId6"/>
              </a:rPr>
              <a:t>https://www.cytochemistry.net/_Media/emview_med_hr.jpeg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3 pav. </a:t>
            </a:r>
            <a:r>
              <a:rPr lang="lt-LT" sz="2400" u="sng">
                <a:solidFill>
                  <a:schemeClr val="hlink"/>
                </a:solidFill>
                <a:latin typeface="Times New Roman"/>
                <a:ea typeface="Times New Roman"/>
                <a:cs typeface="Times New Roman"/>
                <a:sym typeface="Times New Roman"/>
                <a:hlinkClick r:id="rId7"/>
              </a:rPr>
              <a:t>https://www.teachingexpertise.com/wp-content/uploads/2023/01/10-Captivating-Cell-Membrane-Activities.png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4 pav. </a:t>
            </a:r>
            <a:r>
              <a:rPr lang="lt-LT" sz="2400" u="sng">
                <a:solidFill>
                  <a:schemeClr val="hlink"/>
                </a:solidFill>
                <a:latin typeface="Times New Roman"/>
                <a:ea typeface="Times New Roman"/>
                <a:cs typeface="Times New Roman"/>
                <a:sym typeface="Times New Roman"/>
                <a:hlinkClick r:id="rId8"/>
              </a:rPr>
              <a:t>https://ib.bioninja.com.au/_Media/membrane-models_med.jpeg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5 pav. </a:t>
            </a:r>
            <a:r>
              <a:rPr lang="lt-LT" sz="2400" u="sng">
                <a:solidFill>
                  <a:schemeClr val="hlink"/>
                </a:solidFill>
                <a:latin typeface="Times New Roman"/>
                <a:ea typeface="Times New Roman"/>
                <a:cs typeface="Times New Roman"/>
                <a:sym typeface="Times New Roman"/>
                <a:hlinkClick r:id="rId9"/>
              </a:rPr>
              <a:t>https://slideplayer.com/slide/15513595/93/images/7/Proof%3A+Mouse-Human+Cell+Hybridoma.jpg</a:t>
            </a:r>
            <a:r>
              <a:rPr lang="lt-LT" sz="2400">
                <a:latin typeface="Times New Roman"/>
                <a:ea typeface="Times New Roman"/>
                <a:cs typeface="Times New Roman"/>
                <a:sym typeface="Times New Roman"/>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 name="Paveikslėlis 2" descr="Paveikslėlis, kuriame yra tekstas, ekrano kopija, animacija, diagrama&#10;&#10;Automatiškai sugeneruotas aprašymas">
            <a:extLst>
              <a:ext uri="{FF2B5EF4-FFF2-40B4-BE49-F238E27FC236}">
                <a16:creationId xmlns:a16="http://schemas.microsoft.com/office/drawing/2014/main" id="{F153E3F5-510F-A1AC-2031-206C27E67C59}"/>
              </a:ext>
            </a:extLst>
          </p:cNvPr>
          <p:cNvPicPr>
            <a:picLocks noChangeAspect="1"/>
          </p:cNvPicPr>
          <p:nvPr/>
        </p:nvPicPr>
        <p:blipFill rotWithShape="1">
          <a:blip r:embed="rId3"/>
          <a:srcRect r="3666"/>
          <a:stretch/>
        </p:blipFill>
        <p:spPr>
          <a:xfrm>
            <a:off x="4660493" y="158616"/>
            <a:ext cx="7391400" cy="6569774"/>
          </a:xfrm>
          <a:prstGeom prst="rect">
            <a:avLst/>
          </a:prstGeom>
        </p:spPr>
      </p:pic>
      <p:sp>
        <p:nvSpPr>
          <p:cNvPr id="95" name="Google Shape;95;p2"/>
          <p:cNvSpPr txBox="1">
            <a:spLocks noGrp="1"/>
          </p:cNvSpPr>
          <p:nvPr>
            <p:ph type="title"/>
          </p:nvPr>
        </p:nvSpPr>
        <p:spPr>
          <a:xfrm>
            <a:off x="838200" y="365125"/>
            <a:ext cx="376329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Plazminė membrana</a:t>
            </a:r>
            <a:endParaRPr/>
          </a:p>
        </p:txBody>
      </p:sp>
      <p:sp>
        <p:nvSpPr>
          <p:cNvPr id="96" name="Google Shape;96;p2"/>
          <p:cNvSpPr txBox="1">
            <a:spLocks noGrp="1"/>
          </p:cNvSpPr>
          <p:nvPr>
            <p:ph type="body" idx="1"/>
          </p:nvPr>
        </p:nvSpPr>
        <p:spPr>
          <a:xfrm>
            <a:off x="838200" y="1825625"/>
            <a:ext cx="397960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Plazminės membranos pagrindą sudaro fosfolipidų dvisluoksnis.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Fosfolipidų dvisluoksnyje išsidėsto kitos molekulės: baltymai, cholesterolis, glikolipidai, glikoproteinai. </a:t>
            </a:r>
            <a:endParaRPr/>
          </a:p>
        </p:txBody>
      </p:sp>
      <p:sp>
        <p:nvSpPr>
          <p:cNvPr id="98" name="Google Shape;98;p2"/>
          <p:cNvSpPr txBox="1"/>
          <p:nvPr/>
        </p:nvSpPr>
        <p:spPr>
          <a:xfrm>
            <a:off x="2416277" y="6082059"/>
            <a:ext cx="272353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lt-LT" sz="1800" b="0" i="0" u="none" strike="noStrike" cap="none" dirty="0">
                <a:solidFill>
                  <a:schemeClr val="dk1"/>
                </a:solidFill>
                <a:latin typeface="Times New Roman"/>
                <a:ea typeface="Times New Roman"/>
                <a:cs typeface="Times New Roman"/>
                <a:sym typeface="Times New Roman"/>
              </a:rPr>
              <a:t>1 pav. Plazminės membranos struktūra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Fosfolipidai</a:t>
            </a:r>
            <a:endParaRPr/>
          </a:p>
        </p:txBody>
      </p:sp>
      <p:sp>
        <p:nvSpPr>
          <p:cNvPr id="105" name="Google Shape;105;p3"/>
          <p:cNvSpPr txBox="1">
            <a:spLocks noGrp="1"/>
          </p:cNvSpPr>
          <p:nvPr>
            <p:ph type="body" idx="1"/>
          </p:nvPr>
        </p:nvSpPr>
        <p:spPr>
          <a:xfrm>
            <a:off x="838200" y="1825625"/>
            <a:ext cx="410742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Fosfolipidai yra sudaryti iš hidrofilinės galvutės ir hidrofobinės uodegėlės.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Fosfolipidų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poliškumas</a:t>
            </a:r>
            <a:r>
              <a:rPr lang="lt-LT">
                <a:latin typeface="Times New Roman"/>
                <a:ea typeface="Times New Roman"/>
                <a:cs typeface="Times New Roman"/>
                <a:sym typeface="Times New Roman"/>
              </a:rPr>
              <a:t> užtikrina jų išsidėstymą dvisluoksniu.</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Dvisluoksnyje galvutės išsidėsto membranos išorėje, o uodegėlės– membranos viduje.</a:t>
            </a:r>
            <a:endParaRPr/>
          </a:p>
        </p:txBody>
      </p:sp>
      <p:sp>
        <p:nvSpPr>
          <p:cNvPr id="106" name="Google Shape;106;p3"/>
          <p:cNvSpPr txBox="1"/>
          <p:nvPr/>
        </p:nvSpPr>
        <p:spPr>
          <a:xfrm>
            <a:off x="7410206" y="5576406"/>
            <a:ext cx="196645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2 pav. Fosfolipidas</a:t>
            </a:r>
            <a:endParaRPr/>
          </a:p>
        </p:txBody>
      </p:sp>
      <p:pic>
        <p:nvPicPr>
          <p:cNvPr id="107" name="Google Shape;107;p3"/>
          <p:cNvPicPr preferRelativeResize="0"/>
          <p:nvPr/>
        </p:nvPicPr>
        <p:blipFill>
          <a:blip r:embed="rId3">
            <a:alphaModFix/>
          </a:blip>
          <a:stretch>
            <a:fillRect/>
          </a:stretch>
        </p:blipFill>
        <p:spPr>
          <a:xfrm>
            <a:off x="5098025" y="1139324"/>
            <a:ext cx="6887676" cy="4284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Kitos membranoje aptinkamos molekulės</a:t>
            </a:r>
            <a:endParaRPr/>
          </a:p>
        </p:txBody>
      </p:sp>
      <p:pic>
        <p:nvPicPr>
          <p:cNvPr id="114" name="Google Shape;114;p4"/>
          <p:cNvPicPr preferRelativeResize="0"/>
          <p:nvPr/>
        </p:nvPicPr>
        <p:blipFill rotWithShape="1">
          <a:blip r:embed="rId3">
            <a:alphaModFix/>
          </a:blip>
          <a:srcRect/>
          <a:stretch/>
        </p:blipFill>
        <p:spPr>
          <a:xfrm>
            <a:off x="5065982" y="1365098"/>
            <a:ext cx="6933201" cy="4008073"/>
          </a:xfrm>
          <a:prstGeom prst="rect">
            <a:avLst/>
          </a:prstGeom>
          <a:noFill/>
          <a:ln>
            <a:noFill/>
          </a:ln>
        </p:spPr>
      </p:pic>
      <p:sp>
        <p:nvSpPr>
          <p:cNvPr id="115" name="Google Shape;115;p4"/>
          <p:cNvSpPr txBox="1">
            <a:spLocks noGrp="1"/>
          </p:cNvSpPr>
          <p:nvPr>
            <p:ph type="body" idx="1"/>
          </p:nvPr>
        </p:nvSpPr>
        <p:spPr>
          <a:xfrm>
            <a:off x="838199" y="1825625"/>
            <a:ext cx="4492083" cy="450826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lt-LT" dirty="0">
                <a:latin typeface="Times New Roman"/>
                <a:ea typeface="Times New Roman"/>
                <a:cs typeface="Times New Roman"/>
                <a:sym typeface="Times New Roman"/>
              </a:rPr>
              <a:t>Baltymai membranoje atlieka pernašos, </a:t>
            </a:r>
            <a:r>
              <a:rPr lang="lt-LT" dirty="0" err="1">
                <a:latin typeface="Times New Roman"/>
                <a:ea typeface="Times New Roman"/>
                <a:cs typeface="Times New Roman"/>
                <a:sym typeface="Times New Roman"/>
              </a:rPr>
              <a:t>receptorinę</a:t>
            </a:r>
            <a:r>
              <a:rPr lang="lt-LT" dirty="0">
                <a:latin typeface="Times New Roman"/>
                <a:ea typeface="Times New Roman"/>
                <a:cs typeface="Times New Roman"/>
                <a:sym typeface="Times New Roman"/>
              </a:rPr>
              <a:t>, katalizinę ar kitas funkcijas. </a:t>
            </a:r>
            <a:endParaRPr dirty="0"/>
          </a:p>
          <a:p>
            <a:pPr marL="228600" lvl="0" indent="-228600" algn="l" rtl="0">
              <a:lnSpc>
                <a:spcPct val="90000"/>
              </a:lnSpc>
              <a:spcBef>
                <a:spcPts val="1000"/>
              </a:spcBef>
              <a:spcAft>
                <a:spcPts val="0"/>
              </a:spcAft>
              <a:buClr>
                <a:schemeClr val="dk1"/>
              </a:buClr>
              <a:buSzPct val="100000"/>
              <a:buChar char="•"/>
            </a:pPr>
            <a:r>
              <a:rPr lang="lt-LT"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Cholesterolis reguliuoja membrano</a:t>
            </a:r>
            <a:r>
              <a:rPr lang="lt-LT" dirty="0">
                <a:latin typeface="Times New Roman"/>
                <a:ea typeface="Times New Roman"/>
                <a:cs typeface="Times New Roman"/>
                <a:sym typeface="Times New Roman"/>
              </a:rPr>
              <a:t>s laidumą, kitų molekulių membranoje judrumą.</a:t>
            </a:r>
            <a:endParaRPr dirty="0"/>
          </a:p>
          <a:p>
            <a:pPr marL="228600" lvl="0" indent="-228600" algn="l" rtl="0">
              <a:lnSpc>
                <a:spcPct val="90000"/>
              </a:lnSpc>
              <a:spcBef>
                <a:spcPts val="1000"/>
              </a:spcBef>
              <a:spcAft>
                <a:spcPts val="0"/>
              </a:spcAft>
              <a:buClr>
                <a:schemeClr val="dk1"/>
              </a:buClr>
              <a:buSzPct val="100000"/>
              <a:buChar char="•"/>
            </a:pPr>
            <a:r>
              <a:rPr lang="lt-LT" dirty="0">
                <a:latin typeface="Times New Roman"/>
                <a:ea typeface="Times New Roman"/>
                <a:cs typeface="Times New Roman"/>
                <a:sym typeface="Times New Roman"/>
              </a:rPr>
              <a:t>Membranoje esantys angliavandeniai gali sudaryti </a:t>
            </a:r>
            <a:r>
              <a:rPr lang="lt-LT" dirty="0" err="1">
                <a:latin typeface="Times New Roman"/>
                <a:ea typeface="Times New Roman"/>
                <a:cs typeface="Times New Roman"/>
                <a:sym typeface="Times New Roman"/>
              </a:rPr>
              <a:t>glikolipidus</a:t>
            </a:r>
            <a:r>
              <a:rPr lang="lt-LT" dirty="0">
                <a:latin typeface="Times New Roman"/>
                <a:ea typeface="Times New Roman"/>
                <a:cs typeface="Times New Roman"/>
                <a:sym typeface="Times New Roman"/>
              </a:rPr>
              <a:t> ar </a:t>
            </a:r>
            <a:r>
              <a:rPr lang="lt-LT" dirty="0" err="1">
                <a:latin typeface="Times New Roman"/>
                <a:ea typeface="Times New Roman"/>
                <a:cs typeface="Times New Roman"/>
                <a:sym typeface="Times New Roman"/>
              </a:rPr>
              <a:t>glikoproteinus</a:t>
            </a:r>
            <a:r>
              <a:rPr lang="lt-LT" dirty="0">
                <a:latin typeface="Times New Roman"/>
                <a:ea typeface="Times New Roman"/>
                <a:cs typeface="Times New Roman"/>
                <a:sym typeface="Times New Roman"/>
              </a:rPr>
              <a:t>, kurių funkcija membranoje – padėti</a:t>
            </a:r>
            <a:r>
              <a:rPr lang="lt-LT"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ląstelėms atpažinti </a:t>
            </a:r>
            <a:r>
              <a:rPr lang="lt-LT" dirty="0">
                <a:latin typeface="Times New Roman"/>
                <a:ea typeface="Times New Roman"/>
                <a:cs typeface="Times New Roman"/>
                <a:sym typeface="Times New Roman"/>
              </a:rPr>
              <a:t>vienai kitą. </a:t>
            </a:r>
            <a:endParaRPr dirty="0"/>
          </a:p>
        </p:txBody>
      </p:sp>
      <p:sp>
        <p:nvSpPr>
          <p:cNvPr id="116" name="Google Shape;116;p4"/>
          <p:cNvSpPr txBox="1"/>
          <p:nvPr/>
        </p:nvSpPr>
        <p:spPr>
          <a:xfrm>
            <a:off x="6365234" y="5373171"/>
            <a:ext cx="39435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3 pav. Plazminės membranos sandara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5"/>
          <p:cNvPicPr preferRelativeResize="0"/>
          <p:nvPr/>
        </p:nvPicPr>
        <p:blipFill rotWithShape="1">
          <a:blip r:embed="rId3">
            <a:alphaModFix/>
          </a:blip>
          <a:srcRect/>
          <a:stretch/>
        </p:blipFill>
        <p:spPr>
          <a:xfrm>
            <a:off x="4811264" y="1899616"/>
            <a:ext cx="7080663" cy="3058768"/>
          </a:xfrm>
          <a:prstGeom prst="rect">
            <a:avLst/>
          </a:prstGeom>
          <a:noFill/>
          <a:ln>
            <a:noFill/>
          </a:ln>
        </p:spPr>
      </p:pic>
      <p:sp>
        <p:nvSpPr>
          <p:cNvPr id="123" name="Google Shape;1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Plazminė membrana sudaryta iš fosfolipidų dvisluoksnio (1920 m.)</a:t>
            </a:r>
            <a:endParaRPr/>
          </a:p>
        </p:txBody>
      </p:sp>
      <p:sp>
        <p:nvSpPr>
          <p:cNvPr id="124" name="Google Shape;124;p5"/>
          <p:cNvSpPr txBox="1">
            <a:spLocks noGrp="1"/>
          </p:cNvSpPr>
          <p:nvPr>
            <p:ph type="body" idx="1"/>
          </p:nvPr>
        </p:nvSpPr>
        <p:spPr>
          <a:xfrm>
            <a:off x="838200" y="1825625"/>
            <a:ext cx="416641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Eksperimentiškai įrodyta, kad plazminė membrana yra sudaryta iš fosfolipidų dvisluoksnio.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Palyginus eritrocito ląstelės ir vienu sluoksniu išdėstytų tos pačios ląstelės fosfolipidų paviršiaus plotą, buvo gautas santykis 1:2.</a:t>
            </a:r>
            <a:endParaRPr/>
          </a:p>
        </p:txBody>
      </p:sp>
      <p:sp>
        <p:nvSpPr>
          <p:cNvPr id="125" name="Google Shape;125;p5"/>
          <p:cNvSpPr txBox="1"/>
          <p:nvPr/>
        </p:nvSpPr>
        <p:spPr>
          <a:xfrm>
            <a:off x="5365847" y="5013675"/>
            <a:ext cx="597149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4 pav. Eksperimentas įrodantis fosfolipidų dvisluoksnį</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Davsono – Danielli membranos modelis (1935 m.)</a:t>
            </a:r>
            <a:endParaRPr/>
          </a:p>
        </p:txBody>
      </p:sp>
      <p:sp>
        <p:nvSpPr>
          <p:cNvPr id="132" name="Google Shape;132;p6"/>
          <p:cNvSpPr txBox="1">
            <a:spLocks noGrp="1"/>
          </p:cNvSpPr>
          <p:nvPr>
            <p:ph type="body" idx="1"/>
          </p:nvPr>
        </p:nvSpPr>
        <p:spPr>
          <a:xfrm>
            <a:off x="838200" y="1825625"/>
            <a:ext cx="476618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Naudojantis elektroniniu mikroskopu, nuotraukose buvo matoma, kad membranos dvisluoksnio viduryje yra šviesesnė dalis.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Buvo padaryta klaidinga išvada, kad baltymai išsidėsto ant fosfolipidų sluoksnio.</a:t>
            </a:r>
            <a:endParaRPr/>
          </a:p>
        </p:txBody>
      </p:sp>
      <p:pic>
        <p:nvPicPr>
          <p:cNvPr id="134" name="Google Shape;134;p6"/>
          <p:cNvPicPr preferRelativeResize="0"/>
          <p:nvPr/>
        </p:nvPicPr>
        <p:blipFill rotWithShape="1">
          <a:blip r:embed="rId3">
            <a:alphaModFix/>
          </a:blip>
          <a:srcRect/>
          <a:stretch/>
        </p:blipFill>
        <p:spPr>
          <a:xfrm>
            <a:off x="5480097" y="1825625"/>
            <a:ext cx="2807377" cy="3108386"/>
          </a:xfrm>
          <a:prstGeom prst="rect">
            <a:avLst/>
          </a:prstGeom>
          <a:noFill/>
          <a:ln>
            <a:noFill/>
          </a:ln>
        </p:spPr>
      </p:pic>
      <p:sp>
        <p:nvSpPr>
          <p:cNvPr id="135" name="Google Shape;135;p6"/>
          <p:cNvSpPr txBox="1"/>
          <p:nvPr/>
        </p:nvSpPr>
        <p:spPr>
          <a:xfrm>
            <a:off x="5480097" y="4909155"/>
            <a:ext cx="26806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5 pav. Membranos vaizdas elektroniniu mikroskopu</a:t>
            </a:r>
            <a:endParaRPr/>
          </a:p>
        </p:txBody>
      </p:sp>
      <p:sp>
        <p:nvSpPr>
          <p:cNvPr id="136" name="Google Shape;136;p6"/>
          <p:cNvSpPr txBox="1"/>
          <p:nvPr/>
        </p:nvSpPr>
        <p:spPr>
          <a:xfrm>
            <a:off x="8970973" y="4909155"/>
            <a:ext cx="26806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6 pav. Davsono – Danielli membranos modelis</a:t>
            </a:r>
            <a:endParaRPr/>
          </a:p>
        </p:txBody>
      </p:sp>
      <p:pic>
        <p:nvPicPr>
          <p:cNvPr id="5" name="Paveikslėlis 4">
            <a:extLst>
              <a:ext uri="{FF2B5EF4-FFF2-40B4-BE49-F238E27FC236}">
                <a16:creationId xmlns:a16="http://schemas.microsoft.com/office/drawing/2014/main" id="{BBF14DAD-BBCF-A682-045D-11677316A9A4}"/>
              </a:ext>
            </a:extLst>
          </p:cNvPr>
          <p:cNvPicPr>
            <a:picLocks noChangeAspect="1"/>
          </p:cNvPicPr>
          <p:nvPr/>
        </p:nvPicPr>
        <p:blipFill>
          <a:blip r:embed="rId4"/>
          <a:stretch>
            <a:fillRect/>
          </a:stretch>
        </p:blipFill>
        <p:spPr>
          <a:xfrm>
            <a:off x="8427183" y="2069961"/>
            <a:ext cx="3638201" cy="24599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sz="4400">
                <a:latin typeface="Times New Roman"/>
                <a:ea typeface="Times New Roman"/>
                <a:cs typeface="Times New Roman"/>
                <a:sym typeface="Times New Roman"/>
              </a:rPr>
              <a:t>S. Singerio ir G. Nikolsono takiosios mozaikos modelis (1972 m.)</a:t>
            </a:r>
            <a:endParaRPr>
              <a:latin typeface="Times New Roman"/>
              <a:ea typeface="Times New Roman"/>
              <a:cs typeface="Times New Roman"/>
              <a:sym typeface="Times New Roman"/>
            </a:endParaRPr>
          </a:p>
        </p:txBody>
      </p:sp>
      <p:sp>
        <p:nvSpPr>
          <p:cNvPr id="143" name="Google Shape;143;p7"/>
          <p:cNvSpPr txBox="1">
            <a:spLocks noGrp="1"/>
          </p:cNvSpPr>
          <p:nvPr>
            <p:ph type="body" idx="1"/>
          </p:nvPr>
        </p:nvSpPr>
        <p:spPr>
          <a:xfrm>
            <a:off x="838200" y="1825625"/>
            <a:ext cx="733240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sz="2800" dirty="0">
                <a:latin typeface="Times New Roman"/>
                <a:ea typeface="Times New Roman"/>
                <a:cs typeface="Times New Roman"/>
                <a:sym typeface="Times New Roman"/>
              </a:rPr>
              <a:t>S. </a:t>
            </a:r>
            <a:r>
              <a:rPr lang="lt-LT" sz="2800" dirty="0" err="1">
                <a:latin typeface="Times New Roman"/>
                <a:ea typeface="Times New Roman"/>
                <a:cs typeface="Times New Roman"/>
                <a:sym typeface="Times New Roman"/>
              </a:rPr>
              <a:t>Singeris</a:t>
            </a:r>
            <a:r>
              <a:rPr lang="lt-LT" sz="2800" dirty="0">
                <a:latin typeface="Times New Roman"/>
                <a:ea typeface="Times New Roman"/>
                <a:cs typeface="Times New Roman"/>
                <a:sym typeface="Times New Roman"/>
              </a:rPr>
              <a:t> ir G. Nikolsonas pagrindė naują membranos modelį, kuriame baltymai nėra išsidėstę tik paviršiuje.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Modelyje aiškinama, kad baltymai gali būti įvairiai įsitvirtinę membranoje.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Membranos baltymai gali laisvai judėti fosfolipidų </a:t>
            </a:r>
            <a:r>
              <a:rPr lang="lt-LT" dirty="0" err="1">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dvisluoksnyje</a:t>
            </a:r>
            <a:r>
              <a:rPr lang="lt-LT"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r>
              <a:rPr lang="lt-LT" dirty="0">
                <a:latin typeface="Times New Roman"/>
                <a:ea typeface="Times New Roman"/>
                <a:cs typeface="Times New Roman"/>
                <a:sym typeface="Times New Roman"/>
              </a:rPr>
              <a:t> todėl šis modelis vadinamas takiosios mozaikos. </a:t>
            </a:r>
            <a:endParaRPr dirty="0"/>
          </a:p>
        </p:txBody>
      </p:sp>
      <p:pic>
        <p:nvPicPr>
          <p:cNvPr id="144" name="Google Shape;144;p7"/>
          <p:cNvPicPr preferRelativeResize="0"/>
          <p:nvPr/>
        </p:nvPicPr>
        <p:blipFill rotWithShape="1">
          <a:blip r:embed="rId3">
            <a:alphaModFix/>
          </a:blip>
          <a:srcRect/>
          <a:stretch/>
        </p:blipFill>
        <p:spPr>
          <a:xfrm>
            <a:off x="8170606" y="977746"/>
            <a:ext cx="3320112" cy="4436115"/>
          </a:xfrm>
          <a:prstGeom prst="rect">
            <a:avLst/>
          </a:prstGeom>
          <a:noFill/>
          <a:ln>
            <a:noFill/>
          </a:ln>
        </p:spPr>
      </p:pic>
      <p:sp>
        <p:nvSpPr>
          <p:cNvPr id="145" name="Google Shape;145;p7"/>
          <p:cNvSpPr txBox="1"/>
          <p:nvPr/>
        </p:nvSpPr>
        <p:spPr>
          <a:xfrm>
            <a:off x="7933037" y="5413861"/>
            <a:ext cx="379525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7 pav. Davsono – Danielli membranos modelis (viršuje)</a:t>
            </a:r>
            <a:endParaRPr/>
          </a:p>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Singerio – Nikolsono takiosios mozaikos modelis (apačioje)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a:stretch/>
        </p:blipFill>
        <p:spPr>
          <a:xfrm>
            <a:off x="4430357" y="3000986"/>
            <a:ext cx="7569049" cy="2530164"/>
          </a:xfrm>
          <a:prstGeom prst="rect">
            <a:avLst/>
          </a:prstGeom>
          <a:noFill/>
          <a:ln>
            <a:noFill/>
          </a:ln>
        </p:spPr>
      </p:pic>
      <p:sp>
        <p:nvSpPr>
          <p:cNvPr id="152" name="Google Shape;1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Modelį pagrindžiantis eksperimentas</a:t>
            </a:r>
            <a:endParaRPr/>
          </a:p>
        </p:txBody>
      </p:sp>
      <p:sp>
        <p:nvSpPr>
          <p:cNvPr id="153" name="Google Shape;153;p8"/>
          <p:cNvSpPr txBox="1">
            <a:spLocks noGrp="1"/>
          </p:cNvSpPr>
          <p:nvPr>
            <p:ph type="body" idx="1"/>
          </p:nvPr>
        </p:nvSpPr>
        <p:spPr>
          <a:xfrm>
            <a:off x="990599" y="3429000"/>
            <a:ext cx="3641691" cy="264491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Po kurio laiko baltymai bendroje membranoje buvo susimaišę.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Tai įrodo, kad baltymai gali laisvai judėti membrana. </a:t>
            </a:r>
            <a:endParaRPr/>
          </a:p>
        </p:txBody>
      </p:sp>
      <p:sp>
        <p:nvSpPr>
          <p:cNvPr id="154" name="Google Shape;154;p8"/>
          <p:cNvSpPr txBox="1"/>
          <p:nvPr/>
        </p:nvSpPr>
        <p:spPr>
          <a:xfrm>
            <a:off x="990599" y="1978025"/>
            <a:ext cx="11129400" cy="145097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Takiosios mozaikos modelį pagrindžia ir 1970 m. atliktas eksperimentas.</a:t>
            </a:r>
            <a:endParaRPr dirty="0"/>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Eksperimento metu buvo sulietos žmogaus ir pelės ląstelės su tik joms </a:t>
            </a:r>
            <a:r>
              <a:rPr lang="lt-LT" sz="2800" b="0" i="0" u="none" strike="noStrike" cap="none" dirty="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būdingais ir specifiškai nudažytais baltymais.</a:t>
            </a:r>
            <a:r>
              <a:rPr lang="lt-LT" sz="2800" b="0" i="0" u="none" strike="noStrike" cap="none" dirty="0">
                <a:solidFill>
                  <a:schemeClr val="dk1"/>
                </a:solidFill>
                <a:latin typeface="Times New Roman"/>
                <a:ea typeface="Times New Roman"/>
                <a:cs typeface="Times New Roman"/>
                <a:sym typeface="Times New Roman"/>
              </a:rPr>
              <a:t> </a:t>
            </a:r>
            <a:endParaRPr dirty="0"/>
          </a:p>
        </p:txBody>
      </p:sp>
      <p:sp>
        <p:nvSpPr>
          <p:cNvPr id="155" name="Google Shape;155;p8"/>
          <p:cNvSpPr txBox="1"/>
          <p:nvPr/>
        </p:nvSpPr>
        <p:spPr>
          <a:xfrm>
            <a:off x="5397231" y="5617867"/>
            <a:ext cx="5635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8 pav. Membranos takumo eksperimentas</a:t>
            </a:r>
            <a:endParaRPr/>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1027</Words>
  <Application>Microsoft Office PowerPoint</Application>
  <PresentationFormat>Plačiaekranė</PresentationFormat>
  <Paragraphs>70</Paragraphs>
  <Slides>11</Slides>
  <Notes>10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Calibri</vt:lpstr>
      <vt:lpstr>Times New Roman</vt:lpstr>
      <vt:lpstr>„Office“ tema</vt:lpstr>
      <vt:lpstr>Takiosios mozaikos modelis</vt:lpstr>
      <vt:lpstr>„PowerPoint“ pateiktis</vt:lpstr>
      <vt:lpstr>Plazminė membrana</vt:lpstr>
      <vt:lpstr>Fosfolipidai</vt:lpstr>
      <vt:lpstr>Kitos membranoje aptinkamos molekulės</vt:lpstr>
      <vt:lpstr>Plazminė membrana sudaryta iš fosfolipidų dvisluoksnio (1920 m.)</vt:lpstr>
      <vt:lpstr>Davsono – Danielli membranos modelis (1935 m.)</vt:lpstr>
      <vt:lpstr>S. Singerio ir G. Nikolsono takiosios mozaikos modelis (1972 m.)</vt:lpstr>
      <vt:lpstr>Modelį pagrindžiantis eksperimentas</vt:lpstr>
      <vt:lpstr>„PowerPoint“ pateiktis</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Takiosios mozaikos modelis</dc:title>
  <dc:creator>Simas</dc:creator>
  <cp:lastModifiedBy>Simas</cp:lastModifiedBy>
  <cp:revision>3</cp:revision>
  <dcterms:created xsi:type="dcterms:W3CDTF">2023-08-20T15:45:34Z</dcterms:created>
  <dcterms:modified xsi:type="dcterms:W3CDTF">2023-09-02T12:33:09Z</dcterms:modified>
</cp:coreProperties>
</file>